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70" r:id="rId2"/>
    <p:sldId id="573" r:id="rId3"/>
    <p:sldId id="567" r:id="rId4"/>
    <p:sldId id="568" r:id="rId5"/>
    <p:sldId id="541" r:id="rId6"/>
    <p:sldId id="545" r:id="rId7"/>
    <p:sldId id="556" r:id="rId8"/>
    <p:sldId id="555" r:id="rId9"/>
    <p:sldId id="540" r:id="rId10"/>
    <p:sldId id="571" r:id="rId11"/>
    <p:sldId id="513" r:id="rId12"/>
    <p:sldId id="552" r:id="rId13"/>
    <p:sldId id="553" r:id="rId14"/>
    <p:sldId id="511" r:id="rId15"/>
    <p:sldId id="512" r:id="rId16"/>
    <p:sldId id="572" r:id="rId17"/>
    <p:sldId id="569" r:id="rId18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5D82"/>
    <a:srgbClr val="11923B"/>
    <a:srgbClr val="C6C8D7"/>
    <a:srgbClr val="1F4E79"/>
    <a:srgbClr val="6E84B8"/>
    <a:srgbClr val="203864"/>
    <a:srgbClr val="E9EDF5"/>
    <a:srgbClr val="00235F"/>
    <a:srgbClr val="B0CB1F"/>
    <a:srgbClr val="424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6" autoAdjust="0"/>
    <p:restoredTop sz="95397" autoAdjust="0"/>
  </p:normalViewPr>
  <p:slideViewPr>
    <p:cSldViewPr snapToGrid="0">
      <p:cViewPr varScale="1">
        <p:scale>
          <a:sx n="109" d="100"/>
          <a:sy n="109" d="100"/>
        </p:scale>
        <p:origin x="53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8591F-9AB2-4A95-A199-01153E0BF99B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DED6A-DB45-4B4D-9841-903EBB6FE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21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51006-D089-4AA2-A684-984A6CBFBD6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568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51006-D089-4AA2-A684-984A6CBFBD6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83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DED6A-DB45-4B4D-9841-903EBB6FE8D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343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DED6A-DB45-4B4D-9841-903EBB6FE8D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360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2EB44-3604-4445-90AE-715742277BC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96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Проблема сегодня: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Невозможность синхронизации планов по развитию отдельно взятых инфраструктур и несвязность решений инфраструктурного развития с программными мероприятиями по их реализации</a:t>
            </a:r>
            <a:endParaRPr lang="ru-RU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Решение: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Комплексное </a:t>
            </a:r>
            <a:r>
              <a:rPr lang="ru-RU" dirty="0"/>
              <a:t>и синхронизированное в пространстве и времени </a:t>
            </a:r>
            <a:r>
              <a:rPr lang="ru-RU" b="1" dirty="0"/>
              <a:t>ПЛАНИРОВАНИЕ</a:t>
            </a:r>
            <a:r>
              <a:rPr lang="ru-RU" dirty="0"/>
              <a:t> развития всех инфраструктур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Сбалансированная </a:t>
            </a:r>
            <a:r>
              <a:rPr lang="ru-RU" sz="1200" dirty="0"/>
              <a:t>и взаимосогласованная </a:t>
            </a:r>
            <a:r>
              <a:rPr lang="ru-RU" sz="1200" b="1" dirty="0"/>
              <a:t>РЕАЛИЗАЦИЯ</a:t>
            </a:r>
            <a:r>
              <a:rPr lang="ru-RU" sz="1200" dirty="0"/>
              <a:t> мероприятий, предусмотренных ДТП СРФ и 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ПОВЫШЕНИЕ</a:t>
            </a:r>
            <a:r>
              <a:rPr lang="ru-RU" dirty="0"/>
              <a:t> качества среды жизнедеятельности и эффективности бюджетных расходов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/>
              <a:t>ДОСТИЖЕНИЕ</a:t>
            </a:r>
            <a:r>
              <a:rPr lang="ru-RU" sz="1200" dirty="0"/>
              <a:t> целевых показателей, определенных национальными, региональными и другими проектами, в части развития инфраструктур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2EB44-3604-4445-90AE-715742277BC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36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8C9F33-C5FE-46BB-B5DB-566AD4D6369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198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800" baseline="0" dirty="0">
                <a:latin typeface="+mn-lt"/>
              </a:rPr>
              <a:t>Федеральный закон от 31.07.2020 N 264-ФЗ "О внесении изменений в Градостроительный кодекс Российской Федерации и отдельные законодательные акты Российской Федерации"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DED6A-DB45-4B4D-9841-903EBB6FE8D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871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51006-D089-4AA2-A684-984A6CBFBD6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467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51006-D089-4AA2-A684-984A6CBFBD6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5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137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7482" y="207472"/>
            <a:ext cx="11574519" cy="612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000" b="1">
                <a:solidFill>
                  <a:srgbClr val="0023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8282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9" indent="0" algn="ctr">
              <a:buNone/>
              <a:defRPr sz="2000"/>
            </a:lvl2pPr>
            <a:lvl3pPr marL="914440" indent="0" algn="ctr">
              <a:buNone/>
              <a:defRPr sz="1801"/>
            </a:lvl3pPr>
            <a:lvl4pPr marL="1371659" indent="0" algn="ctr">
              <a:buNone/>
              <a:defRPr sz="1600"/>
            </a:lvl4pPr>
            <a:lvl5pPr marL="1828879" indent="0" algn="ctr">
              <a:buNone/>
              <a:defRPr sz="1600"/>
            </a:lvl5pPr>
            <a:lvl6pPr marL="2286099" indent="0" algn="ctr">
              <a:buNone/>
              <a:defRPr sz="1600"/>
            </a:lvl6pPr>
            <a:lvl7pPr marL="2743318" indent="0" algn="ctr">
              <a:buNone/>
              <a:defRPr sz="1600"/>
            </a:lvl7pPr>
            <a:lvl8pPr marL="3200538" indent="0" algn="ctr">
              <a:buNone/>
              <a:defRPr sz="1600"/>
            </a:lvl8pPr>
            <a:lvl9pPr marL="3657757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4E93F-E7B7-484D-8F38-5C033A984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753A-A6D8-423A-9D0B-49975219C9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2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868-72CB-4C0F-AD8F-C64E4BAD74F3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12E72-43A3-486B-81B5-0508F8225D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79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9525" imgH="9525" progId="TCLayout.ActiveDocument.1">
                  <p:embed/>
                </p:oleObj>
              </mc:Choice>
              <mc:Fallback>
                <p:oleObj name="Слайд think-cell" r:id="rId4" imgW="9525" imgH="952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i="0" baseline="0" dirty="0">
              <a:latin typeface="Trebuchet MS" panose="020B0603020202020204"/>
              <a:sym typeface="Trebuchet MS" panose="020B0603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75" y="649137"/>
            <a:ext cx="11252139" cy="4431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76" y="1562099"/>
            <a:ext cx="11252201" cy="406876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468375" y="1175687"/>
            <a:ext cx="52203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468375" y="388627"/>
            <a:ext cx="11252139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 cap="all" baseline="0">
                <a:solidFill>
                  <a:schemeClr val="accent1"/>
                </a:solidFill>
              </a:defRPr>
            </a:lvl1pPr>
            <a:lvl2pPr marL="457206" indent="0">
              <a:buFont typeface="Arial" panose="020B0604020202020204" pitchFamily="34" charset="0"/>
              <a:buNone/>
              <a:defRPr/>
            </a:lvl2pPr>
            <a:lvl3pPr marL="914411" indent="0">
              <a:buFont typeface="Arial" panose="020B0604020202020204" pitchFamily="34" charset="0"/>
              <a:buNone/>
              <a:defRPr/>
            </a:lvl3pPr>
            <a:lvl4pPr marL="1371617" indent="0">
              <a:buFont typeface="Arial" panose="020B0604020202020204" pitchFamily="34" charset="0"/>
              <a:buNone/>
              <a:defRPr/>
            </a:lvl4pPr>
            <a:lvl5pPr marL="1828823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10956132" y="6522250"/>
            <a:ext cx="44529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079835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4E93F-E7B7-484D-8F38-5C033A984C8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C753A-A6D8-423A-9D0B-49975219C96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1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9D16B-876D-481D-8F62-D02984F30459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8E50-A1C5-4F4E-A203-E0CA109546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25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1640884"/>
          </a:xfrm>
          <a:prstGeom prst="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" name="Прямоугольник 5"/>
          <p:cNvSpPr/>
          <p:nvPr/>
        </p:nvSpPr>
        <p:spPr>
          <a:xfrm>
            <a:off x="976593" y="2623846"/>
            <a:ext cx="7684328" cy="1569656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Verdana" panose="020B0604030504040204" pitchFamily="34" charset="0"/>
                <a:cs typeface="Verdana" panose="020B0604030504040204" pitchFamily="34" charset="0"/>
              </a:rPr>
              <a:t>ПРАВОВОЕ ОБЕСПЕЧЕНИЕ СОЗДАНИЯ КОМПЛЕКСНОГО ИНФРАСТРУКТУРНОГО ПЛАНА РЕГИОНАЛЬНОГО РАЗВИТИЯ (КИПРР) 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Verdana" panose="020B0604030504040204" pitchFamily="34" charset="0"/>
                <a:cs typeface="Verdana" panose="020B0604030504040204" pitchFamily="34" charset="0"/>
              </a:rPr>
              <a:t>НА ПЛАТФОРМЕ ГИСОГД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394A60-7C03-2D1C-C2F5-EA5C88901F17}"/>
              </a:ext>
            </a:extLst>
          </p:cNvPr>
          <p:cNvSpPr txBox="1"/>
          <p:nvPr/>
        </p:nvSpPr>
        <p:spPr>
          <a:xfrm>
            <a:off x="987652" y="4817175"/>
            <a:ext cx="79523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Verdana" panose="020B0604030504040204" pitchFamily="34" charset="0"/>
                <a:cs typeface="Verdana" panose="020B0604030504040204" pitchFamily="34" charset="0"/>
              </a:rPr>
              <a:t>Береговских Анна Николаевна</a:t>
            </a:r>
          </a:p>
          <a:p>
            <a:pPr lvl="0">
              <a:defRPr/>
            </a:pPr>
            <a:endParaRPr lang="en-US" sz="1200" dirty="0">
              <a:solidFill>
                <a:schemeClr val="accent5">
                  <a:lumMod val="50000"/>
                </a:schemeClr>
              </a:solidFill>
              <a:latin typeface="Montserrat" panose="020B060402020202020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Verdana" panose="020B0604030504040204" pitchFamily="34" charset="0"/>
                <a:cs typeface="Verdana" panose="020B0604030504040204" pitchFamily="34" charset="0"/>
              </a:rPr>
              <a:t>руководитель ИТП «Град»,</a:t>
            </a:r>
          </a:p>
          <a:p>
            <a:pPr lvl="0">
              <a:defRPr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Verdana" panose="020B0604030504040204" pitchFamily="34" charset="0"/>
                <a:cs typeface="Verdana" panose="020B0604030504040204" pitchFamily="34" charset="0"/>
              </a:rPr>
              <a:t>член-корреспондент МААМ, советник РААСН,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Verdana" panose="020B0604030504040204" pitchFamily="34" charset="0"/>
                <a:cs typeface="Verdana" panose="020B0604030504040204" pitchFamily="34" charset="0"/>
              </a:rPr>
              <a:t>заместитель председателя Комитета ТПП РФ </a:t>
            </a:r>
            <a:br>
              <a:rPr lang="ru-RU" sz="1200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Verdana" panose="020B0604030504040204" pitchFamily="34" charset="0"/>
                <a:cs typeface="Verdana" panose="020B0604030504040204" pitchFamily="34" charset="0"/>
              </a:rPr>
              <a:t>по предпринимательству в сфере экономики недвижимости,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Verdana" panose="020B0604030504040204" pitchFamily="34" charset="0"/>
                <a:cs typeface="Verdana" panose="020B0604030504040204" pitchFamily="34" charset="0"/>
              </a:rPr>
              <a:t>член Совета НП «Национальная гильдия градостроителей»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Montserrat" panose="020B0604020202020204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3222" y="234778"/>
            <a:ext cx="8522106" cy="909476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ru-RU" b="1" dirty="0">
                <a:solidFill>
                  <a:schemeClr val="bg1"/>
                </a:solidFill>
                <a:latin typeface="Montserrat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7 июня 2023 года 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endParaRPr lang="ru-RU" b="1" dirty="0">
              <a:solidFill>
                <a:schemeClr val="bg1"/>
              </a:solidFill>
              <a:latin typeface="Montserrat" panose="020B0604020202020204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ru-RU" b="1" dirty="0">
                <a:solidFill>
                  <a:schemeClr val="bg1"/>
                </a:solidFill>
                <a:latin typeface="Montserrat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Круглый стол «Правовые аспекты цифровой трансформации»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44" y="77008"/>
            <a:ext cx="21526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5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57375" y="858702"/>
          <a:ext cx="11838578" cy="57708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61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3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1F4E79"/>
                          </a:solidFill>
                        </a:rPr>
                        <a:t>ПРЕДЛОЖЕНИЯ О ВНЕСЕНИИ ИЗМЕНЕНИЙ </a:t>
                      </a:r>
                      <a:endParaRPr lang="ru-RU" sz="1800" b="1" dirty="0">
                        <a:solidFill>
                          <a:srgbClr val="1F4E79"/>
                        </a:solidFill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в закон субъекта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dirty="0"/>
                        <a:t>РФ «О градостроительной деятельности»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/>
                        <a:t>обязательность исключения </a:t>
                      </a:r>
                      <a:r>
                        <a:rPr lang="ru-RU" sz="1600" dirty="0"/>
                        <a:t>карт планируемого размещения ОМЗ из состава ГП</a:t>
                      </a:r>
                      <a:endParaRPr lang="ru-RU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в постановление Правительства региона «О порядке разработки и реализации государственных и муниципальных программ»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обязательность разработки программы с учетом КИПРР</a:t>
                      </a:r>
                      <a:endParaRPr lang="ru-RU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в НПА субъекта РФ «Об утверждении Положения о ГИСОГД»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расширение функций автоматизированной информационно-аналитической поддержки осуществления полномочий в области градостроительной деятельности ГИСОГД, обеспечивающих формирование и мониторинг реализации КИПРР</a:t>
                      </a:r>
                      <a:endParaRPr lang="ru-RU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в НПА субъекта РФ «Об утверждении Положения об уполномоченном органе»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закрепление обязанности оператора КИПРР</a:t>
                      </a:r>
                      <a:endParaRPr lang="ru-RU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1F4E79"/>
                          </a:solidFill>
                          <a:latin typeface="+mn-lt"/>
                          <a:ea typeface="+mn-ea"/>
                          <a:cs typeface="+mn-cs"/>
                        </a:rPr>
                        <a:t>ПРЕДЛОЖЕНИЯ ОБ УТВЕРЖДЕНИИ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постановление регионального Правительства о порядке утверждения карт планируемого размещения ОМЗ</a:t>
                      </a:r>
                      <a:endParaRPr lang="ru-RU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обязательность подготовки и согласования карты как цифровой модели данных об ОМЗ, как части КИПРР </a:t>
                      </a:r>
                      <a:endParaRPr lang="ru-RU" sz="16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НПА ОИВ «Об утверждении методических рекомендаций формирования и мониторинга КИПРР»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600" kern="1200" dirty="0"/>
                        <a:t>порядок формирования и мониторинга реализации КИПРР, состав и источники данных, методы и технологии поддержки принятия решений, требования к отчетам о реализации КИПРР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НПА ОИВ «Об утверждении методических рекомендаций по правилам</a:t>
                      </a:r>
                      <a:r>
                        <a:rPr lang="ru-RU" sz="1600" baseline="0" dirty="0"/>
                        <a:t> цифрового описания</a:t>
                      </a:r>
                      <a:r>
                        <a:rPr lang="ru-RU" sz="1600" dirty="0"/>
                        <a:t>»</a:t>
                      </a:r>
                      <a:endParaRPr lang="ru-RU" sz="1600" dirty="0">
                        <a:solidFill>
                          <a:srgbClr val="002060"/>
                        </a:solidFill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/>
                        <a:t>требования к объектному и атрибутивному составу, условным знакам, структуре автоматизированных</a:t>
                      </a:r>
                      <a:r>
                        <a:rPr lang="ru-RU" sz="1600" kern="1200" baseline="0" dirty="0"/>
                        <a:t> и </a:t>
                      </a:r>
                      <a:r>
                        <a:rPr lang="ru-RU" sz="1600" kern="1200" dirty="0"/>
                        <a:t>аналитических реестров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57375" y="96601"/>
            <a:ext cx="783623" cy="710619"/>
          </a:xfrm>
          <a:prstGeom prst="rect">
            <a:avLst/>
          </a:prstGeom>
        </p:spPr>
      </p:pic>
      <p:sp>
        <p:nvSpPr>
          <p:cNvPr id="4" name="Текст 3"/>
          <p:cNvSpPr txBox="1">
            <a:spLocks/>
          </p:cNvSpPr>
          <p:nvPr/>
        </p:nvSpPr>
        <p:spPr>
          <a:xfrm>
            <a:off x="219919" y="324175"/>
            <a:ext cx="11776034" cy="340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СОВЕРШЕНСТВОВАНИЕ РЕГИОНАЛЬНОЙ НОРМАТИВНОЙ ПРАВОВОЙ БАЗЫ</a:t>
            </a:r>
          </a:p>
        </p:txBody>
      </p:sp>
    </p:spTree>
    <p:extLst>
      <p:ext uri="{BB962C8B-B14F-4D97-AF65-F5344CB8AC3E}">
        <p14:creationId xmlns:p14="http://schemas.microsoft.com/office/powerpoint/2010/main" val="1941879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538323" y="2457041"/>
            <a:ext cx="8093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ДАННЫЕ КОМПЛЕКСНОГО ПЛАНА ИНФРАСТРУКТУРНОГО РАЗВИТИЯ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состав и структура автоматизированных реестров информационной основы, единого плана инфраструктурного развития, реестра мероприятий и аналитических реестров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перечень сведений, документов и материалов, размещаемых в государственной информационной системе обеспечения градостроительной деятельности и необходимых для формирования и мониторинга реализации комплексного плана инфраструктурного развития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r>
              <a:rPr lang="ru-RU" sz="1200" b="1" dirty="0"/>
              <a:t>МЕТОДЫ ФОРМИРОВАНИЯ И МОНИТОРИНГА РЕАЛИЗАЦИИ КОМПЛЕКСНОГО ПЛАНА ИНФРАСТРУКТУРНОГО РАЗВИТИЯ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порядок формирования и оперативного внесения изменений в данные комплексного плана инфраструктурного развития, мониторинга его реализации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r>
              <a:rPr lang="ru-RU" sz="1200" b="1" dirty="0"/>
              <a:t>ТЕХНОЛОГИИ КОМПЛЕКСНОГО ПЛАНА ИНФРАСТРУКТУРНОГО РАЗВИТИЯ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требования по расширению дополнительных функций автоматизированной информационно-аналитической поддержки осуществления полномочий в области градостроительной деятельности ГИСОГД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r>
              <a:rPr lang="ru-RU" sz="1200" b="1" dirty="0"/>
              <a:t>ПОЛЬЗОВАТЕЛИ КОМПЛЕКСНОГО ПЛАНА ИНФРАСТРУКТУРНОГО РАЗВИТИЯ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ОГВ и ОМСУ, уполномоченные на ведение автоматизированных реестров в зависимости от уровня доступа и использования данных, методов и технологий</a:t>
            </a:r>
          </a:p>
          <a:p>
            <a:endParaRPr lang="ru-RU" sz="1200" dirty="0"/>
          </a:p>
          <a:p>
            <a:r>
              <a:rPr lang="ru-RU" sz="1200" b="1" dirty="0"/>
              <a:t>НОРМАТИВНОЕ ПРАВОВОЕ ОБЕСПЕЧЕНИЕ КОМПЛЕКСНОГО ПЛАНА ИНФРАСТРУКТУРНОГО РАЗВИТИЯ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предложения по внесению изменений в региональные НПА, обеспечивающие формирование и мониторинг реализации комплексного плана инфраструктурного развития</a:t>
            </a:r>
          </a:p>
        </p:txBody>
      </p:sp>
      <p:sp>
        <p:nvSpPr>
          <p:cNvPr id="3" name="Прямоугольник 13"/>
          <p:cNvSpPr/>
          <p:nvPr/>
        </p:nvSpPr>
        <p:spPr>
          <a:xfrm>
            <a:off x="467591" y="2549591"/>
            <a:ext cx="2785813" cy="3846869"/>
          </a:xfrm>
          <a:prstGeom prst="rect">
            <a:avLst/>
          </a:prstGeom>
          <a:gradFill flip="none" rotWithShape="1">
            <a:gsLst>
              <a:gs pos="13000">
                <a:srgbClr val="B0CB1F"/>
              </a:gs>
              <a:gs pos="68000">
                <a:srgbClr val="C4EF63"/>
              </a:gs>
              <a:gs pos="41000">
                <a:srgbClr val="CCFF66"/>
              </a:gs>
              <a:gs pos="100000">
                <a:schemeClr val="accent6"/>
              </a:gs>
            </a:gsLst>
            <a:lin ang="27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4"/>
          <p:cNvSpPr/>
          <p:nvPr/>
        </p:nvSpPr>
        <p:spPr>
          <a:xfrm>
            <a:off x="268617" y="3195705"/>
            <a:ext cx="29008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algn="ctr">
              <a:defRPr/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</a:t>
            </a:r>
          </a:p>
          <a:p>
            <a:pPr marL="355600" algn="ctr">
              <a:defRPr/>
            </a:pP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algn="ctr">
              <a:defRPr/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ИНФОРМАЦИОННАЯ МОДЕЛЬ ТЕРРИТОРИИ, ОБЕСПЕЧИВАЮЩАЯ СВЯЗНОСТЬ ПРОСТРАНСТВЕННЫХ ОБЪЕКТОВ ГРАДОСТРОИТЕЛЬНОЙ ДЕЯТЕЛЬНОСТИ</a:t>
            </a:r>
          </a:p>
          <a:p>
            <a:pPr marL="355600" algn="ctr">
              <a:defRPr/>
            </a:pP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algn="ctr">
              <a:defRPr/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И МОНИТОРИНГ РЕАЛИЗАЦИИ КОМПЛЕКСНОГО ИНФРАСТРУКТУРНОГО ПЛАНА РАЗВИТИЯ РЕГИОНА И ВХОДЯЩИХ В ЕГО СОСТАВ МУНИЦИПАЛЬНЫХ ОБРАЗОВАНИЙ</a:t>
            </a:r>
            <a:endParaRPr lang="ru-R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2543" y="1021828"/>
            <a:ext cx="11384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ЗАДАЧИ РЕГУЛИРОВАНИЯ:  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определить правила формирования и использования комплексного инфраструктурного плана развития региона и входящих в его состав муниципальных образований как единой цифровой информационной модели территории, обеспечивающей связность пространственных объектов градостроительной деятельности, для управления инфраструктурным развитием на региональном и муниципальном уровнях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034277" y="387106"/>
            <a:ext cx="9847907" cy="517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МЕТОДИЧЕСКИЕ РЕКОМЕНДАЦИИ ПО СОЗДАНИЮ ИНФОРМАЦИОННОЙ МОДЕЛИ ТЕРРИТОРИИ И ОБЕСПЕЧЕНИЮ СВЯЗНОСТИ ПРОСТРАНСТВЕННЫХ ОБЪЕКТОВ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57375" y="76937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75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20041" y="291923"/>
            <a:ext cx="10022776" cy="576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РАЗРАБОТКА МЕТОДИКИ </a:t>
            </a:r>
            <a:br>
              <a:rPr lang="ru-RU" dirty="0"/>
            </a:br>
            <a:r>
              <a:rPr lang="ru-RU" dirty="0"/>
              <a:t>ФОРМИРОВАНИЯ И МОНИТОРИНГА РЕАЛИЗАЦИИ КИПРР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88" y="972592"/>
            <a:ext cx="3856468" cy="575032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061" y="972592"/>
            <a:ext cx="4017167" cy="575032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738" y="972592"/>
            <a:ext cx="3991961" cy="575032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210" y="972592"/>
            <a:ext cx="4102572" cy="575032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1" name="Овал 10"/>
          <p:cNvSpPr/>
          <p:nvPr/>
        </p:nvSpPr>
        <p:spPr>
          <a:xfrm>
            <a:off x="712766" y="294533"/>
            <a:ext cx="1077934" cy="54786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1.3.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57375" y="76937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10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77" y="594289"/>
            <a:ext cx="11022046" cy="55892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2627" y="4761742"/>
            <a:ext cx="1722256" cy="44627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2627" y="5407428"/>
            <a:ext cx="1722256" cy="44627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2627" y="6050543"/>
            <a:ext cx="1722256" cy="69262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7814" y="4821127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Black" panose="020B0A04020102020204" pitchFamily="34" charset="0"/>
              </a:rPr>
              <a:t>ДАННЫЕ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196" y="5492488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Black" panose="020B0A04020102020204" pitchFamily="34" charset="0"/>
              </a:rPr>
              <a:t>МЕТОДЫ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4798" y="6212187"/>
            <a:ext cx="1798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Arial Black" panose="020B0A04020102020204" pitchFamily="34" charset="0"/>
              </a:rPr>
              <a:t>ТЕХНОЛОГИИ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70368" y="4703513"/>
            <a:ext cx="4764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2A3F5D"/>
                </a:solidFill>
              </a:rPr>
              <a:t>цифровая модель </a:t>
            </a:r>
            <a:r>
              <a:rPr lang="ru-RU" sz="1400" dirty="0">
                <a:solidFill>
                  <a:srgbClr val="2A3F5D"/>
                </a:solidFill>
              </a:rPr>
              <a:t>обеспеченности </a:t>
            </a:r>
            <a:endParaRPr lang="en-US" sz="1400" dirty="0">
              <a:solidFill>
                <a:srgbClr val="2A3F5D"/>
              </a:solidFill>
            </a:endParaRPr>
          </a:p>
          <a:p>
            <a:r>
              <a:rPr lang="ru-RU" sz="1400" dirty="0">
                <a:solidFill>
                  <a:srgbClr val="2A3F5D"/>
                </a:solidFill>
              </a:rPr>
              <a:t>территории инфраструктурными объектами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91569" y="5346629"/>
            <a:ext cx="5160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2A3F5D"/>
                </a:solidFill>
              </a:rPr>
              <a:t>формирование, оперативное внесение изменений </a:t>
            </a:r>
            <a:endParaRPr lang="en-US" sz="1400" dirty="0">
              <a:solidFill>
                <a:srgbClr val="2A3F5D"/>
              </a:solidFill>
            </a:endParaRPr>
          </a:p>
          <a:p>
            <a:r>
              <a:rPr lang="ru-RU" sz="1400" dirty="0">
                <a:solidFill>
                  <a:srgbClr val="2A3F5D"/>
                </a:solidFill>
              </a:rPr>
              <a:t>в </a:t>
            </a:r>
            <a:r>
              <a:rPr lang="ru-RU" sz="1400" b="1" dirty="0">
                <a:solidFill>
                  <a:srgbClr val="2A3F5D"/>
                </a:solidFill>
              </a:rPr>
              <a:t>данные КИПРР </a:t>
            </a:r>
            <a:r>
              <a:rPr lang="ru-RU" sz="1400" dirty="0">
                <a:solidFill>
                  <a:srgbClr val="2A3F5D"/>
                </a:solidFill>
              </a:rPr>
              <a:t>и мониторинг реализации КИПРР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82571" y="6018438"/>
            <a:ext cx="6568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2A3F5D"/>
                </a:solidFill>
              </a:rPr>
              <a:t>реализация </a:t>
            </a:r>
            <a:r>
              <a:rPr lang="ru-RU" sz="1400" b="1" dirty="0">
                <a:solidFill>
                  <a:srgbClr val="2A3F5D"/>
                </a:solidFill>
              </a:rPr>
              <a:t>методов КИПРР </a:t>
            </a:r>
            <a:r>
              <a:rPr lang="ru-RU" sz="1400" dirty="0">
                <a:solidFill>
                  <a:srgbClr val="2A3F5D"/>
                </a:solidFill>
              </a:rPr>
              <a:t>с использованием функций автоматизированной информационно-аналитической поддержки осуществления полномочий </a:t>
            </a:r>
            <a:endParaRPr lang="en-US" sz="1400" dirty="0">
              <a:solidFill>
                <a:srgbClr val="2A3F5D"/>
              </a:solidFill>
            </a:endParaRPr>
          </a:p>
          <a:p>
            <a:r>
              <a:rPr lang="ru-RU" sz="1400" dirty="0">
                <a:solidFill>
                  <a:srgbClr val="2A3F5D"/>
                </a:solidFill>
              </a:rPr>
              <a:t>в области градостроительной деятельности РИСОГД ПК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520041" y="291923"/>
            <a:ext cx="10022776" cy="576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РАЗРАБОТКА МЕТОДИКИ </a:t>
            </a:r>
            <a:br>
              <a:rPr lang="ru-RU" dirty="0"/>
            </a:br>
            <a:r>
              <a:rPr lang="ru-RU" dirty="0"/>
              <a:t>ФОРМИРОВАНИЯ И МОНИТОРИНГА РЕАЛИЗАЦИИ КИПРР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70957" y="2631689"/>
            <a:ext cx="4171860" cy="977088"/>
          </a:xfrm>
          <a:prstGeom prst="round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2A3F5D"/>
                </a:solidFill>
              </a:rPr>
              <a:t>ГОСУДАРСТВЕННАЯ ИНФОРМАЦИОННАЯ СИСТЕМА ОБЕСПЕЧЕНИЯ ГРАДОСТРОИТЕЛЬНОЙ ДЕЯТЕЛЬНОСТИ (ГИСОГД) СУБЪЕКТА РФ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57375" y="76937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6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/>
          <p:cNvSpPr txBox="1">
            <a:spLocks/>
          </p:cNvSpPr>
          <p:nvPr/>
        </p:nvSpPr>
        <p:spPr>
          <a:xfrm>
            <a:off x="947626" y="140872"/>
            <a:ext cx="11025299" cy="517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МЕТОДИЧЕСКИЕ РЕКОМЕНДАЦИИ «ПРАВИЛА ЦИФРОВОГО ОПИСАНИЯ ПРОСТРАНСТВЕННЫХ ДАННЫХ ГРАДОСТРОИТЕЛЬНОЙ ДЕЯТЕЛЬНОСТИ»</a:t>
            </a:r>
          </a:p>
        </p:txBody>
      </p:sp>
      <p:sp>
        <p:nvSpPr>
          <p:cNvPr id="14" name="Прямоугольник 4"/>
          <p:cNvSpPr/>
          <p:nvPr/>
        </p:nvSpPr>
        <p:spPr>
          <a:xfrm>
            <a:off x="801371" y="2052776"/>
            <a:ext cx="2894185" cy="4082300"/>
          </a:xfrm>
          <a:prstGeom prst="rect">
            <a:avLst/>
          </a:prstGeom>
          <a:gradFill flip="none" rotWithShape="1">
            <a:gsLst>
              <a:gs pos="13000">
                <a:srgbClr val="B0CB1F"/>
              </a:gs>
              <a:gs pos="68000">
                <a:srgbClr val="C4EF63"/>
              </a:gs>
              <a:gs pos="41000">
                <a:srgbClr val="CCFF66"/>
              </a:gs>
              <a:gs pos="100000">
                <a:schemeClr val="accent6"/>
              </a:gs>
            </a:gsLst>
            <a:lin ang="27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6"/>
          <p:cNvSpPr/>
          <p:nvPr/>
        </p:nvSpPr>
        <p:spPr>
          <a:xfrm>
            <a:off x="780251" y="3219650"/>
            <a:ext cx="29153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</a:t>
            </a:r>
          </a:p>
          <a:p>
            <a:pPr algn="ctr">
              <a:defRPr/>
            </a:pP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ПРАВИЛА ЦИФРОВОГО ОПИСАНИЯ ПРОСТРАНСТВЕННЫХ ДАННЫХ ГРАДОСТРОИТЕЛЬНОЙ </a:t>
            </a:r>
            <a:b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16" name="TextBox 18"/>
          <p:cNvSpPr txBox="1"/>
          <p:nvPr/>
        </p:nvSpPr>
        <p:spPr>
          <a:xfrm>
            <a:off x="1004775" y="753399"/>
            <a:ext cx="10910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ЗАДАЧИ РЕГУЛИРОВАНИЯ </a:t>
            </a:r>
          </a:p>
          <a:p>
            <a:r>
              <a:rPr lang="ru-RU" sz="1600" dirty="0"/>
              <a:t>- установить правила цифрового описания пространственных данных градостроительной деятельности</a:t>
            </a:r>
            <a:endParaRPr lang="ru-RU" sz="1600" dirty="0">
              <a:latin typeface="Montserrat Medium" panose="00000600000000000000" pitchFamily="2" charset="-52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3939434" y="1309950"/>
            <a:ext cx="7665164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ОБЛАСТЬ ПРИМЕНЕНИЯ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установление правил цифрового описания пространственных данных градостроительной деятельности (документация территориального планирования, градостроительного зонирования, документация </a:t>
            </a:r>
            <a:br>
              <a:rPr lang="ru-RU" sz="1200" dirty="0"/>
            </a:br>
            <a:r>
              <a:rPr lang="ru-RU" sz="1200" dirty="0"/>
              <a:t>по планировке территории, комплексный инфраструктурный план регионального развития)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обеспечение интероперабельности пространственных данных в информационных системах градостроительной деятельности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совершенствование оборота пространственных данных в градостроительной деятельности </a:t>
            </a:r>
            <a:br>
              <a:rPr lang="ru-RU" sz="1200" dirty="0"/>
            </a:br>
            <a:r>
              <a:rPr lang="ru-RU" sz="1200" dirty="0"/>
              <a:t>в рамках создания Национальной системы пространственных данных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r>
              <a:rPr lang="ru-RU" sz="1200" b="1" dirty="0"/>
              <a:t>ЖИЗНЕННЫЕ ЦИКЛЫ ПРОСТРАНСТВЕННЫХ ДАННЫХ ГРАДОСТРОИТЕЛЬНОЙ ДЕЯТЕЛЬНОСТИ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диаграммы жизненного цикла пространственных объектов градостроительной деятельности, </a:t>
            </a:r>
            <a:br>
              <a:rPr lang="ru-RU" sz="1200" dirty="0"/>
            </a:br>
            <a:r>
              <a:rPr lang="ru-RU" sz="1200" dirty="0"/>
              <a:t>включающие этапы создания пространственных объектов и их использование </a:t>
            </a:r>
          </a:p>
          <a:p>
            <a:endParaRPr lang="ru-RU" sz="1200" b="1" dirty="0"/>
          </a:p>
          <a:p>
            <a:r>
              <a:rPr lang="ru-RU" sz="1200" b="1" dirty="0"/>
              <a:t>ПРАВИЛА ЦИФРОВОГО ОПИСАНИЯ ПРОСТРАНСТВЕННЫХ ДАННЫХ ГРАДОСТРОИТЕЛЬНОЙ ДЕЯТЕЛЬНОСТИ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классификаторы и справочники пространственных данных градостроительной деятельности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классы пространственных объектов градостроительной деятельности, атрибуты, </a:t>
            </a:r>
            <a:br>
              <a:rPr lang="ru-RU" sz="1200" dirty="0"/>
            </a:br>
            <a:r>
              <a:rPr lang="ru-RU" sz="1200" dirty="0"/>
              <a:t>правила заполнения атрибутов объектов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условные знаки пространственных объектов градостроительной деятельности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типы локализации пространственных объектов градостроительной деятельности</a:t>
            </a:r>
          </a:p>
          <a:p>
            <a:endParaRPr lang="ru-RU" sz="1000" dirty="0"/>
          </a:p>
          <a:p>
            <a:r>
              <a:rPr lang="ru-RU" sz="1200" b="1" cap="all" dirty="0"/>
              <a:t>Требования к типам локализации и топологической согласованности пространственных объектов, системам координат, форматам, контролю качества пространственных данных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типы локализации пространственных объектов градостроительной деятельности, </a:t>
            </a:r>
            <a:br>
              <a:rPr lang="ru-RU" sz="1200" dirty="0"/>
            </a:br>
            <a:r>
              <a:rPr lang="ru-RU" sz="1200" dirty="0"/>
              <a:t>требования к топологической согласованности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системы координат, используемые для создания пространственных данных градостроительной деятельности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форматы предоставления пространственных данных градостроительной деятельности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контроль качества пространственных данных градостроительной деятельности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57375" y="76937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73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ятиугольник 47"/>
          <p:cNvSpPr/>
          <p:nvPr/>
        </p:nvSpPr>
        <p:spPr>
          <a:xfrm>
            <a:off x="10315452" y="3103600"/>
            <a:ext cx="1643586" cy="1509364"/>
          </a:xfrm>
          <a:prstGeom prst="homePlate">
            <a:avLst>
              <a:gd name="adj" fmla="val 2728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19" y="2526951"/>
            <a:ext cx="2717864" cy="971249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338718" y="1374553"/>
            <a:ext cx="4352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Отсутствие единых согласованных требований </a:t>
            </a:r>
            <a:br>
              <a:rPr lang="ru-RU" sz="1200" dirty="0"/>
            </a:br>
            <a:r>
              <a:rPr lang="ru-RU" sz="1200" dirty="0"/>
              <a:t>к пространственным данным градостроительной деятельности</a:t>
            </a:r>
            <a:endParaRPr lang="ru-RU" sz="1200" dirty="0">
              <a:latin typeface="Montserrat Medium" panose="00000600000000000000" pitchFamily="2" charset="-52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0735123" y="3169269"/>
            <a:ext cx="934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СТП РФ</a:t>
            </a:r>
            <a:endParaRPr lang="ru-RU" sz="1200" dirty="0">
              <a:latin typeface="Montserrat Medium" panose="00000600000000000000" pitchFamily="2" charset="-52"/>
            </a:endParaRPr>
          </a:p>
          <a:p>
            <a:r>
              <a:rPr lang="ru-RU" sz="1200" dirty="0"/>
              <a:t>СТП СРФ</a:t>
            </a:r>
            <a:endParaRPr lang="ru-RU" sz="1200" dirty="0">
              <a:latin typeface="Montserrat Medium" panose="00000600000000000000" pitchFamily="2" charset="-52"/>
            </a:endParaRPr>
          </a:p>
          <a:p>
            <a:r>
              <a:rPr lang="ru-RU" sz="1200" dirty="0"/>
              <a:t>СТП МР</a:t>
            </a:r>
            <a:endParaRPr lang="ru-RU" sz="1200" dirty="0">
              <a:latin typeface="Montserrat Medium" panose="00000600000000000000" pitchFamily="2" charset="-52"/>
            </a:endParaRPr>
          </a:p>
          <a:p>
            <a:r>
              <a:rPr lang="ru-RU" sz="1200" dirty="0"/>
              <a:t>ГП</a:t>
            </a:r>
            <a:endParaRPr lang="ru-RU" sz="1200" dirty="0">
              <a:latin typeface="Montserrat Medium" panose="00000600000000000000" pitchFamily="2" charset="-52"/>
            </a:endParaRPr>
          </a:p>
          <a:p>
            <a:r>
              <a:rPr lang="ru-RU" sz="1200" dirty="0"/>
              <a:t>ПЗЗ</a:t>
            </a:r>
            <a:endParaRPr lang="ru-RU" sz="1200" dirty="0">
              <a:latin typeface="Montserrat Medium" panose="00000600000000000000" pitchFamily="2" charset="-52"/>
            </a:endParaRPr>
          </a:p>
          <a:p>
            <a:r>
              <a:rPr lang="ru-RU" sz="1200" dirty="0"/>
              <a:t>ДППТ</a:t>
            </a:r>
            <a:endParaRPr lang="ru-RU" sz="1200" dirty="0">
              <a:latin typeface="Montserrat Medium" panose="00000600000000000000" pitchFamily="2" charset="-52"/>
            </a:endParaRPr>
          </a:p>
          <a:p>
            <a:r>
              <a:rPr lang="ru-RU" sz="1200" dirty="0"/>
              <a:t>КИПРР</a:t>
            </a:r>
            <a:endParaRPr lang="ru-RU" sz="1200" dirty="0">
              <a:latin typeface="Montserrat Medium" panose="00000600000000000000" pitchFamily="2" charset="-52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311593" y="3495970"/>
            <a:ext cx="2322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Требования к </a:t>
            </a:r>
            <a:r>
              <a:rPr lang="ru-RU" sz="1000"/>
              <a:t>ДТП (</a:t>
            </a:r>
            <a:r>
              <a:rPr lang="ru-RU" sz="1000" dirty="0" err="1"/>
              <a:t>Минэконом</a:t>
            </a:r>
            <a:r>
              <a:rPr lang="ru-RU" sz="1000" dirty="0"/>
              <a:t> РФ)</a:t>
            </a:r>
            <a:endParaRPr lang="ru-RU" sz="1000" dirty="0">
              <a:latin typeface="Montserrat Medium" panose="00000600000000000000" pitchFamily="2" charset="-52"/>
            </a:endParaRPr>
          </a:p>
        </p:txBody>
      </p:sp>
      <p:pic>
        <p:nvPicPr>
          <p:cNvPr id="3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228" y="2526951"/>
            <a:ext cx="1941086" cy="969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"/>
          <p:cNvSpPr txBox="1"/>
          <p:nvPr/>
        </p:nvSpPr>
        <p:spPr>
          <a:xfrm>
            <a:off x="2867283" y="3495970"/>
            <a:ext cx="2509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Требования к ПЗЗ, ДППТ (Минстрой РФ)</a:t>
            </a:r>
            <a:endParaRPr lang="ru-RU" sz="1000" dirty="0">
              <a:latin typeface="Montserrat Medium" panose="00000600000000000000" pitchFamily="2" charset="-52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292140" y="4006897"/>
            <a:ext cx="3437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Региональные требования</a:t>
            </a:r>
            <a:endParaRPr lang="ru-RU" sz="1200" dirty="0">
              <a:latin typeface="Montserrat Medium" panose="00000600000000000000" pitchFamily="2" charset="-52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276320" y="5316969"/>
            <a:ext cx="464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Технические</a:t>
            </a:r>
            <a:r>
              <a:rPr lang="ru-RU" sz="1200"/>
              <a:t> требования к </a:t>
            </a:r>
            <a:r>
              <a:rPr lang="ru-RU" sz="1200" dirty="0"/>
              <a:t>ИР ГИСОГД</a:t>
            </a:r>
          </a:p>
          <a:p>
            <a:r>
              <a:rPr lang="ru-RU" sz="1200" dirty="0"/>
              <a:t>Технические</a:t>
            </a:r>
            <a:r>
              <a:rPr lang="ru-RU" sz="1200"/>
              <a:t> требования к отраслевым пространственным данным</a:t>
            </a:r>
            <a:endParaRPr lang="ru-RU" sz="1200" dirty="0"/>
          </a:p>
        </p:txBody>
      </p:sp>
      <p:pic>
        <p:nvPicPr>
          <p:cNvPr id="17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121" y="4305915"/>
            <a:ext cx="1378507" cy="991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19" y="4305915"/>
            <a:ext cx="1543508" cy="994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471" y="4298572"/>
            <a:ext cx="1724284" cy="988535"/>
          </a:xfrm>
          <a:prstGeom prst="rect">
            <a:avLst/>
          </a:prstGeom>
        </p:spPr>
      </p:pic>
      <p:sp>
        <p:nvSpPr>
          <p:cNvPr id="22" name="Овал 18"/>
          <p:cNvSpPr/>
          <p:nvPr/>
        </p:nvSpPr>
        <p:spPr>
          <a:xfrm>
            <a:off x="6277989" y="1438638"/>
            <a:ext cx="4320000" cy="4320000"/>
          </a:xfrm>
          <a:prstGeom prst="ellipse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2" name="Прямоугольник 14"/>
          <p:cNvSpPr/>
          <p:nvPr/>
        </p:nvSpPr>
        <p:spPr>
          <a:xfrm>
            <a:off x="6827505" y="2889957"/>
            <a:ext cx="35884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/>
              <a:t>ПРАВИЛА ЦИФРОВОГО ОПИСАНИЯ </a:t>
            </a:r>
            <a:endParaRPr lang="ru-RU" sz="1400" b="1" dirty="0">
              <a:latin typeface="Montserrat Medium" panose="00000600000000000000" pitchFamily="2" charset="-52"/>
            </a:endParaRP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классификаторы и справочники </a:t>
            </a:r>
            <a:br>
              <a:rPr lang="ru-RU" sz="1200" dirty="0"/>
            </a:br>
            <a:r>
              <a:rPr lang="ru-RU" sz="1200" dirty="0"/>
              <a:t>пространственных данных </a:t>
            </a:r>
            <a:endParaRPr lang="ru-RU" sz="1200" dirty="0">
              <a:latin typeface="Montserrat Medium" panose="00000600000000000000" pitchFamily="2" charset="-52"/>
            </a:endParaRP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классы пространственных объектов, атрибуты, правила заполнения атрибутов объектов</a:t>
            </a:r>
            <a:endParaRPr lang="ru-RU" sz="1200" dirty="0">
              <a:latin typeface="Montserrat Medium" panose="00000600000000000000" pitchFamily="2" charset="-52"/>
            </a:endParaRP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условные знаки пространственных объектов </a:t>
            </a:r>
            <a:endParaRPr lang="ru-RU" sz="1200" dirty="0">
              <a:latin typeface="Montserrat Medium" panose="00000600000000000000" pitchFamily="2" charset="-52"/>
            </a:endParaRP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200" dirty="0"/>
              <a:t>типы локализации пространственных объектов </a:t>
            </a:r>
            <a:endParaRPr lang="ru-RU" sz="1200" dirty="0">
              <a:latin typeface="Montserrat Medium" panose="00000600000000000000" pitchFamily="2" charset="-52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7045037" y="1446897"/>
            <a:ext cx="2785904" cy="510596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Autofit/>
          </a:bodyPr>
          <a:lstStyle>
            <a:defPPr>
              <a:defRPr lang="en-US"/>
            </a:defPPr>
            <a:lvl1pPr indent="0" algn="ctr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ПРОСТРАНСТВЕННЫЕ</a:t>
            </a:r>
            <a:r>
              <a:rPr lang="ru-RU"/>
              <a:t> ДАННЫЕ ГРАДОСТРОИТЕЛЬНОЙ ДЕЯТЕЛЬНОСТИ</a:t>
            </a:r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7003335" y="2433377"/>
            <a:ext cx="1367528" cy="435416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200" dirty="0"/>
              <a:t>ОБЪЕКТЫ </a:t>
            </a:r>
            <a:br>
              <a:rPr lang="ru-RU" sz="1200" dirty="0"/>
            </a:br>
            <a:r>
              <a:rPr lang="ru-RU" sz="1200" dirty="0"/>
              <a:t>РЕГУЛИРОВАНИЯ</a:t>
            </a:r>
            <a:endParaRPr lang="ru-RU" sz="1200" dirty="0">
              <a:latin typeface="Montserrat ExtraBold" panose="00000900000000000000" pitchFamily="2" charset="-52"/>
            </a:endParaRP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8601485" y="2433377"/>
            <a:ext cx="1351046" cy="435416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200" dirty="0"/>
              <a:t>ОБЪЕКТЫ </a:t>
            </a:r>
            <a:br>
              <a:rPr lang="ru-RU" sz="1200" dirty="0"/>
            </a:br>
            <a:r>
              <a:rPr lang="ru-RU" sz="1200" dirty="0"/>
              <a:t>ПЛАНИРОВАНИЯ</a:t>
            </a:r>
            <a:endParaRPr lang="ru-RU" sz="1200" dirty="0">
              <a:latin typeface="Montserrat ExtraBold" panose="00000900000000000000" pitchFamily="2" charset="-52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292140" y="2174025"/>
            <a:ext cx="2764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Федеральные требования</a:t>
            </a:r>
            <a:endParaRPr lang="ru-RU" sz="1200" dirty="0">
              <a:latin typeface="Montserrat Medium" panose="00000600000000000000" pitchFamily="2" charset="-52"/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7006386" y="5766897"/>
            <a:ext cx="3052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Montserrat ExtraBold" panose="00000900000000000000" pitchFamily="2" charset="-52"/>
              </a:defRPr>
            </a:lvl1pPr>
          </a:lstStyle>
          <a:p>
            <a:pPr algn="ctr"/>
            <a:r>
              <a:rPr lang="ru-RU" dirty="0">
                <a:latin typeface="+mn-lt"/>
              </a:rPr>
              <a:t>Форматно-логический контроль качества пространственных данных на всех уровнях планирования</a:t>
            </a:r>
            <a:endParaRPr lang="ru-RU" dirty="0"/>
          </a:p>
        </p:txBody>
      </p:sp>
      <p:sp>
        <p:nvSpPr>
          <p:cNvPr id="40" name="TextBox 18"/>
          <p:cNvSpPr txBox="1"/>
          <p:nvPr/>
        </p:nvSpPr>
        <p:spPr>
          <a:xfrm>
            <a:off x="688991" y="881245"/>
            <a:ext cx="3714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БЕЗ ПРАВИЛ ЦИФРОВОГО ОПИСАНИЯ</a:t>
            </a:r>
            <a:endParaRPr lang="ru-RU" sz="1400" dirty="0">
              <a:latin typeface="Montserrat ExtraBold" panose="00000900000000000000" pitchFamily="2" charset="-52"/>
            </a:endParaRPr>
          </a:p>
        </p:txBody>
      </p:sp>
      <p:sp>
        <p:nvSpPr>
          <p:cNvPr id="41" name="TextBox 18"/>
          <p:cNvSpPr txBox="1"/>
          <p:nvPr/>
        </p:nvSpPr>
        <p:spPr>
          <a:xfrm>
            <a:off x="6766813" y="881245"/>
            <a:ext cx="3714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 ПРАВИЛАМИ ЦИФРОВОГО ОПИСАНИЯ</a:t>
            </a:r>
            <a:endParaRPr lang="ru-RU" sz="1400" dirty="0">
              <a:latin typeface="Montserrat ExtraBold" panose="00000900000000000000" pitchFamily="2" charset="-52"/>
            </a:endParaRPr>
          </a:p>
        </p:txBody>
      </p:sp>
      <p:sp>
        <p:nvSpPr>
          <p:cNvPr id="42" name="TextBox 18"/>
          <p:cNvSpPr txBox="1"/>
          <p:nvPr/>
        </p:nvSpPr>
        <p:spPr>
          <a:xfrm>
            <a:off x="306359" y="5874619"/>
            <a:ext cx="4823314" cy="73866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НЕВОЗМОЖНО ОБЕСПЕЧИТЬ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КАЧЕСТВО, ЕДИНООБРАЗИЕ И ИНТЕРОПЕРАБЕЛЬНОСТЬ ПРОСТРАНСТВЕННЫХ ДАННЫХ</a:t>
            </a:r>
          </a:p>
        </p:txBody>
      </p:sp>
      <p:sp>
        <p:nvSpPr>
          <p:cNvPr id="44" name="Стрелка вправо 43"/>
          <p:cNvSpPr/>
          <p:nvPr/>
        </p:nvSpPr>
        <p:spPr>
          <a:xfrm rot="5400000">
            <a:off x="7932395" y="2086404"/>
            <a:ext cx="475883" cy="21806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 rot="5400000">
            <a:off x="8566093" y="2086405"/>
            <a:ext cx="475883" cy="21806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18"/>
          <p:cNvSpPr txBox="1"/>
          <p:nvPr/>
        </p:nvSpPr>
        <p:spPr>
          <a:xfrm>
            <a:off x="9895585" y="4650428"/>
            <a:ext cx="20324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Установление связи между версиями объекта планирования в документах уровня РФ, СРФ, МО</a:t>
            </a:r>
            <a:endParaRPr lang="ru-RU" sz="1400" dirty="0">
              <a:latin typeface="Montserrat ExtraBold" panose="00000900000000000000" pitchFamily="2" charset="-52"/>
            </a:endParaRPr>
          </a:p>
        </p:txBody>
      </p:sp>
      <p:sp>
        <p:nvSpPr>
          <p:cNvPr id="31" name="TextBox 18"/>
          <p:cNvSpPr txBox="1"/>
          <p:nvPr/>
        </p:nvSpPr>
        <p:spPr>
          <a:xfrm>
            <a:off x="5334368" y="1553248"/>
            <a:ext cx="1926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Единство цифрового описания пространственных данных на всех уровнях планирования</a:t>
            </a:r>
            <a:endParaRPr lang="ru-RU" sz="1400" dirty="0">
              <a:latin typeface="Montserrat ExtraBold" panose="00000900000000000000" pitchFamily="2" charset="-52"/>
            </a:endParaRPr>
          </a:p>
        </p:txBody>
      </p:sp>
      <p:sp>
        <p:nvSpPr>
          <p:cNvPr id="32" name="TextBox 18"/>
          <p:cNvSpPr txBox="1"/>
          <p:nvPr/>
        </p:nvSpPr>
        <p:spPr>
          <a:xfrm>
            <a:off x="9895585" y="1446897"/>
            <a:ext cx="2126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Гармонизация классификации объектов с проектом ГОСТ Термины и определения</a:t>
            </a:r>
            <a:endParaRPr lang="ru-RU" sz="1400" dirty="0">
              <a:latin typeface="Montserrat ExtraBold" panose="00000900000000000000" pitchFamily="2" charset="-52"/>
            </a:endParaRPr>
          </a:p>
        </p:txBody>
      </p:sp>
      <p:sp>
        <p:nvSpPr>
          <p:cNvPr id="33" name="TextBox 18"/>
          <p:cNvSpPr txBox="1"/>
          <p:nvPr/>
        </p:nvSpPr>
        <p:spPr>
          <a:xfrm>
            <a:off x="5313586" y="4612964"/>
            <a:ext cx="23126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Обеспечение интероперабельности пространственных данных градостроительной деятельности</a:t>
            </a:r>
            <a:endParaRPr lang="ru-RU" sz="1400" dirty="0">
              <a:latin typeface="Montserrat ExtraBold" panose="00000900000000000000" pitchFamily="2" charset="-52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947626" y="140872"/>
            <a:ext cx="11025299" cy="517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МЕТОДИЧЕСКИЕ РЕКОМЕНДАЦИИ «ПРАВИЛА ЦИФРОВОГО ОПИСАНИЯ ПРОСТРАНСТВЕННЫХ ДАННЫХ ГРАДОСТРОИТЕЛЬНОЙ ДЕЯТЕЛЬНОСТИ»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57375" y="76937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5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4997" y="872942"/>
            <a:ext cx="107674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РЕКОМЕНДУЕТСЯ МИНСТРОЮ РОССИИ: 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1. Утвердить методические рекомендации: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«Правила цифрового описания пространственных данных градостроительной деятельности»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«Информационная модель территории, обеспечивающая связность пространственных объектов градостроительной деятельности. Формирование и мониторинг реализации комплексного инфраструктурного плана развития региона и входящих в его состав муниципальных образований»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2. Рекомендовать всем субъектам РФ обеспечить согласованность стратегического, территориального и бюджетного планирования посредством создания комплексного инфраструктурного плана регионального развития (КИПРР) за счет правовых механизмов на региональном уровне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включающих: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Создание комплексного информационного ресурса территориального планирования в виде цифровой модели данных об объектах федерального, регионального и местного значения;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Расширения информационно-аналитических функций ГИСОГД;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Утверждения комплекта правовых актов обеспечивающих мониторинг и оперативную перенастройку системы управления инфраструктурным развитием региона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3. Обеспечить онлайн доступ в ГИСОГД к данным ЕГРН посредством организации информационного взаимодействия с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Росреестром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1003541" y="324175"/>
            <a:ext cx="7117903" cy="340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ПРЕДЛОЖЕНИЯ В РЕЗОЛЮЦИЮ ИТ ФОРУМА 2023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219919" y="151996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82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67767" y="4041646"/>
            <a:ext cx="4680009" cy="624782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ru-RU" sz="1600" dirty="0">
                <a:latin typeface="Montserrat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Институт территориального планирования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ru-RU" sz="2000" dirty="0">
                <a:latin typeface="Montserrat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«ГРАД»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67767" y="47684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Montserrat" panose="020B0604020202020204" charset="-52"/>
              </a:rPr>
              <a:t>644024, Омск, ул. Т.К. Щербанева, 35</a:t>
            </a:r>
          </a:p>
          <a:p>
            <a:r>
              <a:rPr lang="ru-RU" sz="1200" dirty="0">
                <a:latin typeface="Montserrat" panose="020B0604020202020204" charset="-52"/>
              </a:rPr>
              <a:t>+7 (3812) 408-056</a:t>
            </a:r>
          </a:p>
          <a:p>
            <a:r>
              <a:rPr lang="ru-RU" sz="1200" dirty="0">
                <a:latin typeface="Montserrat" panose="020B0604020202020204" charset="-52"/>
              </a:rPr>
              <a:t>grad@itpgrad.ru</a:t>
            </a:r>
            <a:endParaRPr lang="ru-RU" sz="1200" b="0" i="0" dirty="0">
              <a:effectLst/>
              <a:latin typeface="Montserrat" panose="020B060402020202020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029311" y="3229008"/>
            <a:ext cx="783623" cy="71061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9059BD5-F038-3158-1AE9-5CACB988BEB2}"/>
              </a:ext>
            </a:extLst>
          </p:cNvPr>
          <p:cNvSpPr/>
          <p:nvPr/>
        </p:nvSpPr>
        <p:spPr>
          <a:xfrm>
            <a:off x="961275" y="1936414"/>
            <a:ext cx="9301404" cy="911015"/>
          </a:xfrm>
          <a:prstGeom prst="rect">
            <a:avLst/>
          </a:prstGeom>
          <a:noFill/>
        </p:spPr>
        <p:txBody>
          <a:bodyPr wrap="square" lIns="91424" tIns="45718" rIns="91424" bIns="45718">
            <a:spAutoFit/>
          </a:bodyPr>
          <a:lstStyle/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С БЛАГОДАРНОСТЬЮ </a:t>
            </a:r>
          </a:p>
          <a:p>
            <a:pPr>
              <a:lnSpc>
                <a:spcPct val="85000"/>
              </a:lnSpc>
              <a:spcBef>
                <a:spcPct val="20000"/>
              </a:spcBef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  <a:ea typeface="Tahoma" panose="020B0604030504040204" pitchFamily="34" charset="0"/>
                <a:cs typeface="Tahoma" panose="020B0604030504040204" pitchFamily="34" charset="0"/>
              </a:rPr>
              <a:t>И УВЕРЕННОСТЬЮ В УСПЕХЕ!</a:t>
            </a:r>
          </a:p>
        </p:txBody>
      </p:sp>
      <p:pic>
        <p:nvPicPr>
          <p:cNvPr id="6" name="Picture 2" descr="http://qrcoder.ru/code/?https%3A%2F%2Fitpgrad.ru%2F&amp;4&amp;0">
            <a:extLst>
              <a:ext uri="{FF2B5EF4-FFF2-40B4-BE49-F238E27FC236}">
                <a16:creationId xmlns:a16="http://schemas.microsoft.com/office/drawing/2014/main" id="{81872712-D268-9045-D61C-FC987A40A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5" y="5414778"/>
            <a:ext cx="12573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44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ipr.ru/wp-content/uploads/2023/06/CIPR_den-2-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6624"/>
          <a:stretch/>
        </p:blipFill>
        <p:spPr bwMode="auto">
          <a:xfrm>
            <a:off x="6901061" y="1844750"/>
            <a:ext cx="5116140" cy="367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3"/>
          <p:cNvSpPr txBox="1">
            <a:spLocks/>
          </p:cNvSpPr>
          <p:nvPr/>
        </p:nvSpPr>
        <p:spPr>
          <a:xfrm>
            <a:off x="1003543" y="294090"/>
            <a:ext cx="11013658" cy="386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КИПРР – ЛУЧШИЙ КЕЙС РЕГИОНАЛЬНОЙ ЦИФРОВИЗАЦИИ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219919" y="151996"/>
            <a:ext cx="783623" cy="710619"/>
          </a:xfrm>
          <a:prstGeom prst="rect">
            <a:avLst/>
          </a:prstGeom>
        </p:spPr>
      </p:pic>
      <p:sp>
        <p:nvSpPr>
          <p:cNvPr id="21" name="Текст 3"/>
          <p:cNvSpPr txBox="1">
            <a:spLocks/>
          </p:cNvSpPr>
          <p:nvPr/>
        </p:nvSpPr>
        <p:spPr>
          <a:xfrm>
            <a:off x="903110" y="759868"/>
            <a:ext cx="11114091" cy="1005860"/>
          </a:xfrm>
          <a:prstGeom prst="rect">
            <a:avLst/>
          </a:prstGeom>
          <a:solidFill>
            <a:srgbClr val="4E5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b="1" dirty="0"/>
              <a:t>ПРОЕКТ «КОМПЛЕКСНЫЙ ИНФРАСТРУКТУРНЫЙ ПЛАН РЕГИОНАЛЬНОГО РАЗВИТИЯ САХАЛИНСКОЙ ОБЛАСТИ» ПОБЕДИЛ В НОМИНАЦИИ «ЛУЧШИЙ КЕЙС РЕГИОНАЛЬНОЙ ЦИФРОВИЗАЦИИ» </a:t>
            </a:r>
          </a:p>
          <a:p>
            <a:r>
              <a:rPr lang="ru-RU" b="1" dirty="0"/>
              <a:t>ТРЕТЬЕЙ ЕЖЕГОДНОЙ ДЕЛОВОЙ ПРЕМИИ CIPR DIGITAL-2023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94223" y="5441497"/>
            <a:ext cx="9897777" cy="1325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119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«CIPR DIGITAL</a:t>
            </a:r>
            <a:r>
              <a:rPr lang="ru-RU" sz="2000" dirty="0">
                <a:solidFill>
                  <a:srgbClr val="119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dirty="0">
                <a:solidFill>
                  <a:srgbClr val="119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независимая деловая премия в области цифровых технологий, нацеленная на популяризацию российских проектов и разработок в области цифровой трансформации экономики, проходит при поддержке </a:t>
            </a:r>
            <a:r>
              <a:rPr lang="ru-RU" dirty="0" err="1">
                <a:solidFill>
                  <a:srgbClr val="119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Минцифры</a:t>
            </a:r>
            <a:r>
              <a:rPr lang="ru-RU" dirty="0">
                <a:solidFill>
                  <a:srgbClr val="1192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России и АНО «Цифровая экономика» в рамках конференции «Цифровая индустрия промышленной России»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6585" t="4198" r="16749" b="4321"/>
          <a:stretch/>
        </p:blipFill>
        <p:spPr>
          <a:xfrm>
            <a:off x="199179" y="1543094"/>
            <a:ext cx="2309498" cy="4225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b="25327"/>
          <a:stretch/>
        </p:blipFill>
        <p:spPr>
          <a:xfrm>
            <a:off x="4244707" y="1829185"/>
            <a:ext cx="2598082" cy="34490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 r="14187"/>
          <a:stretch/>
        </p:blipFill>
        <p:spPr>
          <a:xfrm>
            <a:off x="2561484" y="2676363"/>
            <a:ext cx="3024467" cy="28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37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0910">
            <a:off x="1285458" y="4470508"/>
            <a:ext cx="3117385" cy="17431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isometricTopUp"/>
            <a:lightRig rig="threePt" dir="t"/>
          </a:scene3d>
        </p:spPr>
      </p:pic>
      <p:sp>
        <p:nvSpPr>
          <p:cNvPr id="2" name="TextBox 1"/>
          <p:cNvSpPr txBox="1"/>
          <p:nvPr/>
        </p:nvSpPr>
        <p:spPr>
          <a:xfrm>
            <a:off x="578734" y="1211750"/>
            <a:ext cx="11350029" cy="496993"/>
          </a:xfrm>
          <a:prstGeom prst="rect">
            <a:avLst/>
          </a:prstGeom>
          <a:solidFill>
            <a:srgbClr val="CEE0F9"/>
          </a:solidFill>
        </p:spPr>
        <p:txBody>
          <a:bodyPr wrap="square" lIns="65464" tIns="32733" rIns="65464" bIns="32733">
            <a:spAutoFit/>
          </a:bodyPr>
          <a:lstStyle>
            <a:defPPr>
              <a:defRPr lang="en-US"/>
            </a:defPPr>
            <a:lvl1pPr defTabSz="914206">
              <a:defRPr sz="2000">
                <a:solidFill>
                  <a:schemeClr val="accent5">
                    <a:lumMod val="50000"/>
                  </a:schemeClr>
                </a:solidFill>
                <a:latin typeface="Montserrat" panose="020B0604020202020204" charset="-52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</a:rPr>
              <a:t>ПЕРЕХОД ОТ ТРЕХУРОВНЕВОГО ТЕРРИТОРИАЛЬНОГО ПЛАНИРОВАНИЯ, НЕ СВЯЗАННОГО С БЮДЖЕТНЫМИ ПРОГРАММАМИ, К ЦИФРОВОЙ МОДЕЛИ ТЕРРИТОРИИ, ОБЕСПЕЧИВАЮЩЕЙ СВЯЗНОСТЬ ВЕРСИЙ ОКС НА ЭТАПАХ ИХ ЖИЗНЕННЫХ ЦИКЛОВ</a:t>
            </a:r>
          </a:p>
        </p:txBody>
      </p:sp>
      <p:grpSp>
        <p:nvGrpSpPr>
          <p:cNvPr id="6" name="Группа 6"/>
          <p:cNvGrpSpPr/>
          <p:nvPr/>
        </p:nvGrpSpPr>
        <p:grpSpPr>
          <a:xfrm>
            <a:off x="1109387" y="2534474"/>
            <a:ext cx="5734247" cy="3505988"/>
            <a:chOff x="327220" y="646795"/>
            <a:chExt cx="11187023" cy="6839882"/>
          </a:xfrm>
        </p:grpSpPr>
        <p:pic>
          <p:nvPicPr>
            <p:cNvPr id="7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88999">
              <a:off x="676918" y="1797780"/>
              <a:ext cx="5213584" cy="30960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isometricTopUp"/>
              <a:lightRig rig="threePt" dir="t"/>
            </a:scene3d>
          </p:spPr>
        </p:pic>
        <p:cxnSp>
          <p:nvCxnSpPr>
            <p:cNvPr id="8" name="Соединительная линия уступом 8"/>
            <p:cNvCxnSpPr/>
            <p:nvPr/>
          </p:nvCxnSpPr>
          <p:spPr>
            <a:xfrm>
              <a:off x="3815008" y="2784378"/>
              <a:ext cx="3800695" cy="955582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99760">
              <a:off x="1320471" y="692692"/>
              <a:ext cx="4475854" cy="30960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scene3d>
              <a:camera prst="isometricTopUp"/>
              <a:lightRig rig="threePt" dir="t"/>
            </a:scene3d>
          </p:spPr>
        </p:pic>
        <p:sp>
          <p:nvSpPr>
            <p:cNvPr id="16" name="Заголовок 1"/>
            <p:cNvSpPr txBox="1">
              <a:spLocks/>
            </p:cNvSpPr>
            <p:nvPr/>
          </p:nvSpPr>
          <p:spPr>
            <a:xfrm>
              <a:off x="327220" y="660565"/>
              <a:ext cx="5353382" cy="108080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r">
                <a:defRPr sz="1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ru-RU" sz="1000" dirty="0">
                  <a:solidFill>
                    <a:schemeClr val="tx1"/>
                  </a:solidFill>
                </a:rPr>
                <a:t>ГОСУДАРСТВЕННЫЕ, МУНИЦИПАЛЬНЫЕ,</a:t>
              </a:r>
              <a:endParaRPr lang="en-US" sz="1000" dirty="0">
                <a:solidFill>
                  <a:schemeClr val="tx1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ru-RU" sz="1000" dirty="0">
                  <a:solidFill>
                    <a:schemeClr val="tx1"/>
                  </a:solidFill>
                </a:rPr>
                <a:t>ИНВЕСТИЦИОННЫЕ ПРОГРАММЫ – инструмент финансового планирования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839444" y="646795"/>
              <a:ext cx="4717979" cy="117086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110000"/>
                </a:lnSpc>
                <a:spcBef>
                  <a:spcPts val="1000"/>
                </a:spcBef>
                <a:spcAft>
                  <a:spcPts val="1000"/>
                </a:spcAft>
                <a:defRPr sz="20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ru-RU" sz="1000" b="0" dirty="0">
                  <a:solidFill>
                    <a:schemeClr val="tx1"/>
                  </a:solidFill>
                </a:rPr>
                <a:t>НЕ СВЯЗАНЫ С РЕШЕНИЯМИ ДОКУМЕНТОВ</a:t>
              </a:r>
              <a:r>
                <a:rPr lang="en-US" sz="1000" b="0" dirty="0">
                  <a:solidFill>
                    <a:schemeClr val="tx1"/>
                  </a:solidFill>
                </a:rPr>
                <a:t> </a:t>
              </a:r>
              <a:r>
                <a:rPr lang="ru-RU" sz="1000" b="0" dirty="0">
                  <a:solidFill>
                    <a:schemeClr val="tx1"/>
                  </a:solidFill>
                </a:rPr>
                <a:t>ТЕРРИТОРИАЛЬНОГО ПЛАНИРОВАНИЯ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5867" y="4515103"/>
              <a:ext cx="283883" cy="436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х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0132" y="4530291"/>
              <a:ext cx="283883" cy="436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х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75530" y="4420252"/>
              <a:ext cx="283883" cy="436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х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27588" y="4262697"/>
              <a:ext cx="308532" cy="436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х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98275" y="3509127"/>
              <a:ext cx="283883" cy="436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х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21286" y="3766881"/>
              <a:ext cx="283883" cy="436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х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575026" y="3969386"/>
              <a:ext cx="283883" cy="436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х</a:t>
              </a: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" b="7459"/>
            <a:stretch/>
          </p:blipFill>
          <p:spPr>
            <a:xfrm>
              <a:off x="3766189" y="4762035"/>
              <a:ext cx="7748054" cy="271258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21117" y="5499673"/>
              <a:ext cx="1916088" cy="720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chemeClr val="accent5">
                      <a:lumMod val="50000"/>
                    </a:schemeClr>
                  </a:solidFill>
                </a:defRPr>
              </a:lvl1pPr>
            </a:lstStyle>
            <a:p>
              <a:r>
                <a:rPr lang="ru-RU" sz="9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ГЕНЕРАЛЬНЫЙ ПЛАН ГО/МО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05720" y="6225741"/>
              <a:ext cx="2739920" cy="1260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СХЕМА ТЕРРИТОРИАЛЬНОГО</a:t>
              </a:r>
            </a:p>
            <a:p>
              <a:r>
                <a:rPr lang="ru-RU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ПЛАНИРОВАНИЯ РЕГИОНА</a:t>
              </a:r>
            </a:p>
          </p:txBody>
        </p:sp>
        <p:sp>
          <p:nvSpPr>
            <p:cNvPr id="18" name="Овал 18"/>
            <p:cNvSpPr/>
            <p:nvPr/>
          </p:nvSpPr>
          <p:spPr>
            <a:xfrm>
              <a:off x="7397989" y="2304981"/>
              <a:ext cx="3159434" cy="315943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800175" y="2751303"/>
              <a:ext cx="2424485" cy="102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НЕ</a:t>
              </a:r>
              <a:endParaRPr lang="en-US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ru-RU" sz="1400" b="1" dirty="0">
                  <a:solidFill>
                    <a:schemeClr val="accent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ПОНЯТНО!</a:t>
              </a:r>
            </a:p>
          </p:txBody>
        </p:sp>
        <p:sp>
          <p:nvSpPr>
            <p:cNvPr id="20" name="TextBox 32"/>
            <p:cNvSpPr txBox="1"/>
            <p:nvPr/>
          </p:nvSpPr>
          <p:spPr>
            <a:xfrm>
              <a:off x="7771182" y="3774963"/>
              <a:ext cx="2520515" cy="138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ГДЕ</a:t>
              </a:r>
              <a:r>
                <a:rPr lang="en-US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БУДЕТ</a:t>
              </a:r>
              <a:endPara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ru-R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ШКОЛА </a:t>
              </a:r>
            </a:p>
            <a:p>
              <a:pPr algn="ctr"/>
              <a:r>
                <a:rPr lang="ru-RU" sz="1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 НОВАЯ ДОРОГА?</a:t>
              </a:r>
            </a:p>
          </p:txBody>
        </p:sp>
        <p:cxnSp>
          <p:nvCxnSpPr>
            <p:cNvPr id="10" name="Соединительная линия уступом 10"/>
            <p:cNvCxnSpPr/>
            <p:nvPr/>
          </p:nvCxnSpPr>
          <p:spPr>
            <a:xfrm rot="5400000">
              <a:off x="-65080" y="2933713"/>
              <a:ext cx="2400563" cy="1261053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Соединительная линия уступом 11"/>
            <p:cNvCxnSpPr/>
            <p:nvPr/>
          </p:nvCxnSpPr>
          <p:spPr>
            <a:xfrm>
              <a:off x="2875820" y="3775150"/>
              <a:ext cx="3103342" cy="756034"/>
            </a:xfrm>
            <a:prstGeom prst="bentConnector3">
              <a:avLst>
                <a:gd name="adj1" fmla="val 82739"/>
              </a:avLst>
            </a:prstGeom>
            <a:ln w="12700">
              <a:solidFill>
                <a:srgbClr val="FF000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Соединительная линия уступом 12"/>
            <p:cNvCxnSpPr/>
            <p:nvPr/>
          </p:nvCxnSpPr>
          <p:spPr>
            <a:xfrm>
              <a:off x="5163501" y="3393474"/>
              <a:ext cx="2097592" cy="65865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Соединительная линия уступом 13"/>
            <p:cNvCxnSpPr/>
            <p:nvPr/>
          </p:nvCxnSpPr>
          <p:spPr>
            <a:xfrm rot="5400000">
              <a:off x="797700" y="3556500"/>
              <a:ext cx="1545520" cy="870517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Соединительная линия уступом 14"/>
            <p:cNvCxnSpPr/>
            <p:nvPr/>
          </p:nvCxnSpPr>
          <p:spPr>
            <a:xfrm rot="5400000">
              <a:off x="1106171" y="3240385"/>
              <a:ext cx="1969782" cy="936029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Соединительная линия уступом 15"/>
            <p:cNvCxnSpPr/>
            <p:nvPr/>
          </p:nvCxnSpPr>
          <p:spPr>
            <a:xfrm>
              <a:off x="4356716" y="2588456"/>
              <a:ext cx="2361874" cy="164928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Текст 3"/>
          <p:cNvSpPr txBox="1">
            <a:spLocks/>
          </p:cNvSpPr>
          <p:nvPr/>
        </p:nvSpPr>
        <p:spPr>
          <a:xfrm>
            <a:off x="6696734" y="1900060"/>
            <a:ext cx="652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/>
            </a:lvl1pPr>
          </a:lstStyle>
          <a:p>
            <a:r>
              <a:rPr lang="ru-RU" sz="1600" b="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КОМПЛЕКСНЫЙ ИНФРАСТРУКТУРНЫЙ ПЛАН</a:t>
            </a:r>
          </a:p>
          <a:p>
            <a:r>
              <a:rPr lang="ru-RU" sz="1600" b="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РЕГИОНАЛЬНОГО РАЗВИТИЯ НА ПЛАТФОРМЕ ГИСОГД</a:t>
            </a:r>
          </a:p>
        </p:txBody>
      </p:sp>
      <p:sp>
        <p:nvSpPr>
          <p:cNvPr id="39" name="TextBox 47"/>
          <p:cNvSpPr txBox="1"/>
          <p:nvPr/>
        </p:nvSpPr>
        <p:spPr>
          <a:xfrm>
            <a:off x="6818505" y="5669526"/>
            <a:ext cx="4990038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sz="1400" b="0" dirty="0">
                <a:solidFill>
                  <a:schemeClr val="tx1"/>
                </a:solidFill>
                <a:latin typeface="+mn-lt"/>
              </a:rPr>
              <a:t>2. АНАЛИТИЧЕСКИЕ ФУНКЦИИ</a:t>
            </a:r>
          </a:p>
        </p:txBody>
      </p:sp>
      <p:sp>
        <p:nvSpPr>
          <p:cNvPr id="41" name="TextBox 49"/>
          <p:cNvSpPr txBox="1"/>
          <p:nvPr/>
        </p:nvSpPr>
        <p:spPr>
          <a:xfrm>
            <a:off x="6815347" y="4804488"/>
            <a:ext cx="4993195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sz="1400" b="0" dirty="0">
                <a:solidFill>
                  <a:schemeClr val="tx1"/>
                </a:solidFill>
                <a:latin typeface="+mn-lt"/>
              </a:rPr>
              <a:t>1. ЕДИНАЯ МОДЕЛЬ ДАННЫХ</a:t>
            </a:r>
          </a:p>
        </p:txBody>
      </p:sp>
      <p:sp>
        <p:nvSpPr>
          <p:cNvPr id="42" name="Текст 3"/>
          <p:cNvSpPr txBox="1">
            <a:spLocks/>
          </p:cNvSpPr>
          <p:nvPr/>
        </p:nvSpPr>
        <p:spPr>
          <a:xfrm>
            <a:off x="1034277" y="1897522"/>
            <a:ext cx="5668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/>
            </a:lvl1pPr>
          </a:lstStyle>
          <a:p>
            <a:r>
              <a:rPr lang="ru-RU" sz="1600" b="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ТЕРРИТОРИАЛЬНОЕ И БЮДЖЕТНОЕ ПЛАНИРОВАНИЕ</a:t>
            </a:r>
          </a:p>
        </p:txBody>
      </p:sp>
      <p:sp>
        <p:nvSpPr>
          <p:cNvPr id="43" name="Прямоугольник 51"/>
          <p:cNvSpPr/>
          <p:nvPr/>
        </p:nvSpPr>
        <p:spPr>
          <a:xfrm>
            <a:off x="6696734" y="1987159"/>
            <a:ext cx="18000" cy="435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52"/>
          <p:cNvSpPr/>
          <p:nvPr/>
        </p:nvSpPr>
        <p:spPr>
          <a:xfrm>
            <a:off x="1039066" y="1987159"/>
            <a:ext cx="18000" cy="435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48"/>
          <p:cNvSpPr/>
          <p:nvPr/>
        </p:nvSpPr>
        <p:spPr>
          <a:xfrm>
            <a:off x="6807761" y="5980459"/>
            <a:ext cx="5000781" cy="461665"/>
          </a:xfrm>
          <a:prstGeom prst="rect">
            <a:avLst/>
          </a:prstGeom>
          <a:solidFill>
            <a:srgbClr val="D1ECD1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Расширены информационно-аналитические функции ГИСОГД субъекта РФ, </a:t>
            </a:r>
            <a:b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обеспечивающие формирование и мониторинг реализации КИПРР </a:t>
            </a:r>
            <a:b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(ч. 7.1 ст. 56 Градостроительного кодекса РФ)</a:t>
            </a:r>
          </a:p>
        </p:txBody>
      </p:sp>
      <p:sp>
        <p:nvSpPr>
          <p:cNvPr id="52" name="Прямоугольник 48"/>
          <p:cNvSpPr/>
          <p:nvPr/>
        </p:nvSpPr>
        <p:spPr>
          <a:xfrm>
            <a:off x="6828762" y="5129817"/>
            <a:ext cx="4979780" cy="461665"/>
          </a:xfrm>
          <a:prstGeom prst="rect">
            <a:avLst/>
          </a:prstGeom>
          <a:solidFill>
            <a:srgbClr val="D1ECD1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Сформирована цифровая модель территории, обеспечивающая </a:t>
            </a:r>
            <a:r>
              <a:rPr lang="ru-RU" alt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идентификацию </a:t>
            </a:r>
            <a:br>
              <a:rPr lang="ru-RU" alt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мониторинг реализации объектов капитального строительства </a:t>
            </a:r>
            <a:br>
              <a:rPr lang="ru-RU" alt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всех этапах их жизненных циклов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4869" y="2444233"/>
            <a:ext cx="4573608" cy="2309445"/>
          </a:xfrm>
          <a:prstGeom prst="rect">
            <a:avLst/>
          </a:prstGeom>
        </p:spPr>
      </p:pic>
      <p:sp>
        <p:nvSpPr>
          <p:cNvPr id="57" name="Заголовок 3"/>
          <p:cNvSpPr txBox="1">
            <a:spLocks/>
          </p:cNvSpPr>
          <p:nvPr/>
        </p:nvSpPr>
        <p:spPr>
          <a:xfrm>
            <a:off x="234023" y="233672"/>
            <a:ext cx="11574519" cy="612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0023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br>
              <a:rPr lang="ru-RU" altLang="ru-RU" dirty="0">
                <a:solidFill>
                  <a:srgbClr val="1F4E79"/>
                </a:solidFill>
              </a:rPr>
            </a:br>
            <a:r>
              <a:rPr lang="ru-RU" altLang="ru-RU" dirty="0">
                <a:solidFill>
                  <a:srgbClr val="1F4E79"/>
                </a:solidFill>
              </a:rPr>
              <a:t>ФОРМИРОВАНИЕ КОМПЛЕКСНОГО ИНФРАСТРУКТУРНОГО ПЛАНА </a:t>
            </a:r>
            <a:br>
              <a:rPr lang="ru-RU" altLang="ru-RU" dirty="0">
                <a:solidFill>
                  <a:srgbClr val="1F4E79"/>
                </a:solidFill>
              </a:rPr>
            </a:br>
            <a:r>
              <a:rPr lang="ru-RU" altLang="ru-RU" dirty="0">
                <a:solidFill>
                  <a:srgbClr val="1F4E79"/>
                </a:solidFill>
              </a:rPr>
              <a:t>РЕГИОНАЛЬНОГО РАЗВИТИЯ </a:t>
            </a:r>
            <a:r>
              <a:rPr lang="ru-RU" dirty="0">
                <a:solidFill>
                  <a:srgbClr val="1F4E79"/>
                </a:solidFill>
              </a:rPr>
              <a:t>(КИПРР) ОБЕСПЕЧИТ</a:t>
            </a:r>
            <a:br>
              <a:rPr lang="ru-RU" altLang="ru-RU" dirty="0">
                <a:solidFill>
                  <a:srgbClr val="1F4E79"/>
                </a:solidFill>
              </a:rPr>
            </a:br>
            <a:endParaRPr lang="ru-RU" dirty="0">
              <a:solidFill>
                <a:srgbClr val="1F4E79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23537" y="145757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9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7535118" y="1061048"/>
            <a:ext cx="4629444" cy="527936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061048"/>
            <a:ext cx="1296869" cy="5279367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355861" y="1614436"/>
            <a:ext cx="5782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Наличие ГИСОГД субъекта РФ</a:t>
            </a:r>
          </a:p>
        </p:txBody>
      </p:sp>
      <p:sp>
        <p:nvSpPr>
          <p:cNvPr id="2" name="Прямоугольник 7"/>
          <p:cNvSpPr/>
          <p:nvPr/>
        </p:nvSpPr>
        <p:spPr>
          <a:xfrm>
            <a:off x="1355861" y="3347670"/>
            <a:ext cx="6072171" cy="83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Наличие цифровых документов территориального планирования</a:t>
            </a:r>
          </a:p>
        </p:txBody>
      </p:sp>
      <p:sp>
        <p:nvSpPr>
          <p:cNvPr id="11" name="Текст 3"/>
          <p:cNvSpPr txBox="1">
            <a:spLocks/>
          </p:cNvSpPr>
          <p:nvPr/>
        </p:nvSpPr>
        <p:spPr>
          <a:xfrm>
            <a:off x="219919" y="324175"/>
            <a:ext cx="7315199" cy="340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УСЛОВИЯ СОЗДАНИЯ КИПРР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5861" y="5359637"/>
            <a:ext cx="607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Региональная нормативная правовая база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3971" y="1540604"/>
            <a:ext cx="212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</p:txBody>
      </p:sp>
      <p:sp>
        <p:nvSpPr>
          <p:cNvPr id="14" name="Прямоугольник 7"/>
          <p:cNvSpPr/>
          <p:nvPr/>
        </p:nvSpPr>
        <p:spPr>
          <a:xfrm>
            <a:off x="563971" y="3428914"/>
            <a:ext cx="212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3971" y="5270874"/>
            <a:ext cx="212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7882357" y="3399051"/>
            <a:ext cx="4089723" cy="626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ru-RU" dirty="0">
                <a:solidFill>
                  <a:schemeClr val="bg1"/>
                </a:solidFill>
              </a:rPr>
              <a:t>ОСНОВА ДЛЯ СОЗДАНИЯ ЕДИНОЙ МОДЕЛИ ДАННЫХ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7882358" y="1173049"/>
            <a:ext cx="4089723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ru-RU" dirty="0">
                <a:solidFill>
                  <a:schemeClr val="bg1"/>
                </a:solidFill>
              </a:rPr>
              <a:t>ОСНОВА ДЛЯ СОЗДАНИЯ АВТОМАТИЗИРОВАННЫХ ИНФОРМАЦИОННО-АНАЛИТИЧЕСКИХ ФУНКЦИЙ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7882357" y="5097224"/>
            <a:ext cx="4089723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ru-RU" dirty="0">
                <a:solidFill>
                  <a:schemeClr val="bg1"/>
                </a:solidFill>
              </a:rPr>
              <a:t>ОБЕСПЕЧЕНИЕ ФОРМИРОВАНИЯ И МОНИТОРИНГА РЕАЛИЗАЦИИ КИПРР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219919" y="151996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17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482" y="364785"/>
            <a:ext cx="11574519" cy="6123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dirty="0">
                <a:solidFill>
                  <a:srgbClr val="1F4E79"/>
                </a:solidFill>
              </a:rPr>
              <a:t>ГИСОГД С ФУНКЦИЯМИ АВТОМАТИЗИРОВАННОЙ ИНФОРМАЦИОННО-АНАЛИТИЧЕСКОЙ ПОДДЕРЖКИ ОСУЩЕСТВЛЕНИЯ ПОЛНОМОЧИЙ В ОБЛАСТИ ГРАДОСТРОИТЕЛЬНОЙ ДЕЯТЕЛЬНОСТИ</a:t>
            </a:r>
            <a:br>
              <a:rPr lang="ru-RU" dirty="0">
                <a:solidFill>
                  <a:srgbClr val="1F4E79"/>
                </a:solidFill>
              </a:rPr>
            </a:br>
            <a:endParaRPr lang="ru-RU" dirty="0">
              <a:solidFill>
                <a:srgbClr val="1F4E79"/>
              </a:solidFill>
            </a:endParaRPr>
          </a:p>
        </p:txBody>
      </p: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835742" y="924578"/>
            <a:ext cx="10885847" cy="5781016"/>
            <a:chOff x="102385" y="503538"/>
            <a:chExt cx="11965663" cy="635446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385" y="503538"/>
              <a:ext cx="11965663" cy="6354461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436530" y="563330"/>
              <a:ext cx="4509789" cy="201977"/>
            </a:xfrm>
            <a:prstGeom prst="rect">
              <a:avLst/>
            </a:prstGeom>
            <a:solidFill>
              <a:srgbClr val="2A3F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/>
                <a:t>ГИСОГД Сахалинской области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219919" y="151996"/>
            <a:ext cx="783623" cy="7106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91139" y="4955457"/>
            <a:ext cx="2519116" cy="1661646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ПОРЯДОК ВЕДЕНИЯ ГИСОГД УСТАНОВЛЕН НА УРОВНЕ РФ =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СВОЕВРЕМЕННОЕ ОБЕСПЕЧЕНИЕ КИПРР ДАННЫМИ</a:t>
            </a:r>
          </a:p>
        </p:txBody>
      </p:sp>
    </p:spTree>
    <p:extLst>
      <p:ext uri="{BB962C8B-B14F-4D97-AF65-F5344CB8AC3E}">
        <p14:creationId xmlns:p14="http://schemas.microsoft.com/office/powerpoint/2010/main" val="237460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95" y="4942960"/>
            <a:ext cx="1802862" cy="1800000"/>
          </a:xfrm>
          <a:prstGeom prst="ellipse">
            <a:avLst/>
          </a:prstGeom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4" name="TextBox 43"/>
          <p:cNvSpPr txBox="1"/>
          <p:nvPr/>
        </p:nvSpPr>
        <p:spPr>
          <a:xfrm>
            <a:off x="4594107" y="801967"/>
            <a:ext cx="36895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rgbClr val="005C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ЕДИНЫЙ ПЛАН ИНФРАСТРУКТУРНОГО РАЗВИТИЯ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Объекты федерального значения,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объекты регионального значения,  объекты местного значения, запланированные к размещению, реконструкции, ликвидации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основе утвержденных документов территориального планирования и(или) карт планируемого размещения соответствующих объектов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7482" y="819807"/>
            <a:ext cx="346642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rgbClr val="005C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ЦИФРОВАЯ ИНФОРМАЦИОННАЯ ОСНОВА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Картографическая подложка</a:t>
            </a:r>
          </a:p>
          <a:p>
            <a:pPr>
              <a:spcAft>
                <a:spcPts val="600"/>
              </a:spcAft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основе регионального фонда пространственных данных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Природные объекты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Административно-территориальное деление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Существующие инфраструктурные объекты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основе материалов по обоснованию утвержденных документов территориального планирования </a:t>
            </a:r>
            <a:b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сведений ЕГРН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470" y="4899776"/>
            <a:ext cx="1798457" cy="1798457"/>
          </a:xfrm>
          <a:prstGeom prst="ellipse">
            <a:avLst/>
          </a:prstGeom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752" y="4907382"/>
            <a:ext cx="1800000" cy="1800000"/>
          </a:xfrm>
          <a:prstGeom prst="ellipse">
            <a:avLst/>
          </a:prstGeom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0" name="TextBox 49"/>
          <p:cNvSpPr txBox="1"/>
          <p:nvPr/>
        </p:nvSpPr>
        <p:spPr>
          <a:xfrm>
            <a:off x="8793863" y="801965"/>
            <a:ext cx="27802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rgbClr val="005C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РЕЕСТР МЕРОПРИЯТИЙ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Мероприятия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принятых государственных, муниципальных, инвестиционных программ, отраслевых программ комплексного развития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увязке </a:t>
            </a:r>
            <a:b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объектами территориального планирования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594109" y="3914891"/>
            <a:ext cx="759789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5C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АВТОМАТИЗИРОВАННЫЕ АНАЛИТИЧЕСКИЕ РЕЕСТРЫ,</a:t>
            </a:r>
            <a:r>
              <a:rPr lang="ru-RU" sz="1400" dirty="0">
                <a:solidFill>
                  <a:srgbClr val="005CA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определяющие стадию и обеспечивающие мониторинг реализации КИПРР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увязке </a:t>
            </a:r>
            <a:b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объектами и документами – основаниями, в т.ч. результатами услуг на всех стадиях жизненного цикла объектов капитального строительства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25591" t="-707" r="22113" b="707"/>
          <a:stretch/>
        </p:blipFill>
        <p:spPr>
          <a:xfrm rot="1039834">
            <a:off x="5350270" y="4932804"/>
            <a:ext cx="1808787" cy="1800000"/>
          </a:xfrm>
          <a:prstGeom prst="ellipse">
            <a:avLst/>
          </a:prstGeom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33325" r="2362"/>
          <a:stretch/>
        </p:blipFill>
        <p:spPr>
          <a:xfrm rot="1294544">
            <a:off x="6445117" y="4932804"/>
            <a:ext cx="1778918" cy="1800000"/>
          </a:xfrm>
          <a:prstGeom prst="ellipse">
            <a:avLst/>
          </a:prstGeom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064" y="4942960"/>
            <a:ext cx="1795257" cy="1800000"/>
          </a:xfrm>
          <a:prstGeom prst="ellipse">
            <a:avLst/>
          </a:prstGeom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3905" y="4942960"/>
            <a:ext cx="1800000" cy="1800000"/>
          </a:xfrm>
          <a:prstGeom prst="ellipse">
            <a:avLst/>
          </a:prstGeom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9221" y="153126"/>
            <a:ext cx="11574519" cy="6123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НАЛИЧИЕ ЦИФРОВЫХ ДОКУМЕНТОВ ТЕРРИТОРИАЛЬНОГО ПЛАНИРОВАНИЯ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rgbClr val="1F4E79"/>
                </a:solidFill>
              </a:rPr>
              <a:t>ЕДИНОЙ МОДЕЛИ ДАННЫХ КИПРР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0"/>
          <a:srcRect l="-508" t="1016" r="508" b="-1016"/>
          <a:stretch/>
        </p:blipFill>
        <p:spPr>
          <a:xfrm>
            <a:off x="3160605" y="4942960"/>
            <a:ext cx="1800000" cy="1800000"/>
          </a:xfrm>
          <a:prstGeom prst="ellipse">
            <a:avLst/>
          </a:prstGeom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219919" y="151996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6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3"/>
          <p:cNvSpPr txBox="1">
            <a:spLocks/>
          </p:cNvSpPr>
          <p:nvPr/>
        </p:nvSpPr>
        <p:spPr>
          <a:xfrm>
            <a:off x="188537" y="240389"/>
            <a:ext cx="1184745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ПРОБЛЕМАТИКА ИНФРАСТРУКТУРНОГО РАЗВИТИЯ</a:t>
            </a:r>
          </a:p>
        </p:txBody>
      </p:sp>
      <p:sp>
        <p:nvSpPr>
          <p:cNvPr id="2" name="Овал 1"/>
          <p:cNvSpPr/>
          <p:nvPr/>
        </p:nvSpPr>
        <p:spPr>
          <a:xfrm>
            <a:off x="4732393" y="2220589"/>
            <a:ext cx="1086368" cy="1049637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69187" y="1665513"/>
            <a:ext cx="3400782" cy="2329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415459" y="1725737"/>
            <a:ext cx="3704452" cy="1827637"/>
          </a:xfrm>
          <a:prstGeom prst="rect">
            <a:avLst/>
          </a:prstGeom>
        </p:spPr>
        <p:txBody>
          <a:bodyPr vert="horz" lIns="91437" tIns="45718" rIns="91437" bIns="45718" rtlCol="0" anchor="ctr">
            <a:noAutofit/>
          </a:bodyPr>
          <a:lstStyle>
            <a:defPPr>
              <a:defRPr lang="ru-RU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1719" b="1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Территориальное планирование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44500" lvl="1" indent="-4445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</a:rPr>
              <a:t>федеральных схем</a:t>
            </a:r>
          </a:p>
          <a:p>
            <a:pPr marL="444500" lvl="1" indent="-4445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</a:rPr>
              <a:t> региональная схема</a:t>
            </a:r>
          </a:p>
          <a:p>
            <a:pPr marL="444500" lvl="1" indent="-4445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</a:rPr>
              <a:t> генеральных планов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879216" y="1665515"/>
            <a:ext cx="5191552" cy="2329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000126" y="1451430"/>
            <a:ext cx="4831113" cy="2732309"/>
          </a:xfrm>
          <a:prstGeom prst="rect">
            <a:avLst/>
          </a:prstGeom>
        </p:spPr>
        <p:txBody>
          <a:bodyPr vert="horz" lIns="91437" tIns="45718" rIns="91437" bIns="45718" rtlCol="0" anchor="ctr">
            <a:noAutofit/>
          </a:bodyPr>
          <a:lstStyle>
            <a:defPPr>
              <a:defRPr lang="ru-RU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1719" b="1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Государственные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муниципальные бюджетные программы</a:t>
            </a:r>
          </a:p>
          <a:p>
            <a:pPr marL="0" lvl="1" indent="4572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муниципальных программ комплексного развития транспортной, социальной и коммунальной инфраструктур</a:t>
            </a:r>
          </a:p>
          <a:p>
            <a:pPr marL="0" lvl="1" indent="457200">
              <a:buFont typeface="Arial" panose="020B0604020202020204" pitchFamily="34" charset="0"/>
              <a:buChar char="•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</a:rPr>
              <a:t>отраслевых государственных программ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62672" y="2559956"/>
            <a:ext cx="685800" cy="15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962672" y="2839356"/>
            <a:ext cx="685800" cy="15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>
            <a:stCxn id="2" idx="7"/>
            <a:endCxn id="2" idx="3"/>
          </p:cNvCxnSpPr>
          <p:nvPr/>
        </p:nvCxnSpPr>
        <p:spPr>
          <a:xfrm flipH="1">
            <a:off x="4891488" y="2374305"/>
            <a:ext cx="768178" cy="74220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/>
          <p:cNvSpPr txBox="1">
            <a:spLocks/>
          </p:cNvSpPr>
          <p:nvPr/>
        </p:nvSpPr>
        <p:spPr>
          <a:xfrm>
            <a:off x="457200" y="4243963"/>
            <a:ext cx="11425562" cy="2236957"/>
          </a:xfrm>
          <a:prstGeom prst="rect">
            <a:avLst/>
          </a:prstGeom>
          <a:solidFill>
            <a:srgbClr val="C00000"/>
          </a:solidFill>
        </p:spPr>
        <p:txBody>
          <a:bodyPr vert="horz" lIns="91437" tIns="45718" rIns="91437" bIns="45718" rtlCol="0" anchor="ctr">
            <a:noAutofit/>
          </a:bodyPr>
          <a:lstStyle>
            <a:defPPr>
              <a:defRPr lang="ru-RU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1719" b="1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мероприятия территориального и бюджетного планирования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СИНХРОНИЗИРОВАНЫ</a:t>
            </a: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во времени и пространстве</a:t>
            </a:r>
          </a:p>
          <a:p>
            <a:pPr algn="ctr"/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документах территориального и бюджетного планирования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МНОЖЕСТВО РАЗНОГЛАСИЙ</a:t>
            </a:r>
          </a:p>
          <a:p>
            <a:pPr algn="ctr"/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внесение изменений в документы и программы, мониторинг реализации и перенастройка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ПРОЦЕСС ТРУДОЁМКИЙ</a:t>
            </a:r>
          </a:p>
          <a:p>
            <a:pPr algn="ctr"/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ВСЕГДА РАЦИОНАЛЬНАЯ ПОСЛЕДОВАТЕЛЬНОСТЬ </a:t>
            </a: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ЭФФЕКТИВНЫЕ БЮДЖЕТНЫЕ РАСХОДЫ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6622" y="1151245"/>
            <a:ext cx="10615149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БЫЛО В САХАЛИНСКОЙ ОБЛАСТИ: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57375" y="96601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0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064345" y="1706494"/>
            <a:ext cx="1086368" cy="1049637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04452" y="1151418"/>
            <a:ext cx="4110772" cy="2325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107612" y="1195411"/>
            <a:ext cx="3704452" cy="2087661"/>
          </a:xfrm>
          <a:prstGeom prst="rect">
            <a:avLst/>
          </a:prstGeom>
        </p:spPr>
        <p:txBody>
          <a:bodyPr vert="horz" lIns="91437" tIns="45718" rIns="91437" bIns="45718" rtlCol="0" anchor="ctr">
            <a:noAutofit/>
          </a:bodyPr>
          <a:lstStyle>
            <a:defPPr>
              <a:defRPr lang="ru-RU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1719" b="1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Территориальное планирование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44500" lvl="1" indent="-444500">
              <a:buFont typeface="Arial" panose="020B0604020202020204" pitchFamily="34" charset="0"/>
              <a:buChar char="•"/>
            </a:pPr>
            <a:r>
              <a:rPr lang="en-US" sz="1600" b="0" dirty="0">
                <a:cs typeface="Arial" panose="020B0604020202020204" pitchFamily="34" charset="0"/>
              </a:rPr>
              <a:t>5 </a:t>
            </a:r>
            <a:r>
              <a:rPr lang="ru-RU" sz="1600" b="0" dirty="0">
                <a:cs typeface="Arial" panose="020B0604020202020204" pitchFamily="34" charset="0"/>
              </a:rPr>
              <a:t>федеральных СТП</a:t>
            </a:r>
          </a:p>
          <a:p>
            <a:pPr marL="444500" lvl="1" indent="-444500">
              <a:buFont typeface="Arial" panose="020B0604020202020204" pitchFamily="34" charset="0"/>
              <a:buChar char="•"/>
            </a:pPr>
            <a:r>
              <a:rPr lang="ru-RU" sz="1600" b="0" dirty="0">
                <a:cs typeface="Arial" panose="020B0604020202020204" pitchFamily="34" charset="0"/>
              </a:rPr>
              <a:t>1 СТП Приморского края</a:t>
            </a:r>
          </a:p>
          <a:p>
            <a:pPr marL="444500" lvl="1" indent="-44450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2 ГП ГО</a:t>
            </a:r>
          </a:p>
          <a:p>
            <a:pPr marL="444500" lvl="1" indent="-44450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2</a:t>
            </a:r>
            <a:r>
              <a:rPr lang="ru-RU" sz="1600" b="0" dirty="0">
                <a:cs typeface="Arial" panose="020B0604020202020204" pitchFamily="34" charset="0"/>
              </a:rPr>
              <a:t> СТП МР</a:t>
            </a:r>
          </a:p>
          <a:p>
            <a:pPr marL="444500" lvl="1" indent="-44450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10</a:t>
            </a:r>
            <a:r>
              <a:rPr lang="ru-RU" sz="1600" b="0" dirty="0">
                <a:cs typeface="Arial" panose="020B0604020202020204" pitchFamily="34" charset="0"/>
              </a:rPr>
              <a:t> ГП поселений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211167" y="1151418"/>
            <a:ext cx="5191289" cy="2325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332078" y="1195411"/>
            <a:ext cx="5070379" cy="2281926"/>
          </a:xfrm>
          <a:prstGeom prst="rect">
            <a:avLst/>
          </a:prstGeom>
        </p:spPr>
        <p:txBody>
          <a:bodyPr vert="horz" lIns="91437" tIns="45718" rIns="91437" bIns="45718" rtlCol="0" anchor="ctr">
            <a:noAutofit/>
          </a:bodyPr>
          <a:lstStyle>
            <a:defPPr>
              <a:defRPr lang="ru-RU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1719" b="1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Государственные и муниципальные бюджетные программы</a:t>
            </a:r>
          </a:p>
          <a:p>
            <a:pPr marL="0" lvl="1" indent="45720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25 отраслевых федеральных программ</a:t>
            </a:r>
            <a:endParaRPr lang="ru-RU" sz="1600" dirty="0"/>
          </a:p>
          <a:p>
            <a:pPr marL="0" lvl="1" indent="45720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21 государственная программа Приморского края</a:t>
            </a:r>
          </a:p>
          <a:p>
            <a:pPr marL="0" lvl="1" indent="45720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32</a:t>
            </a:r>
            <a:r>
              <a:rPr lang="ru-RU" sz="1600" b="0" dirty="0">
                <a:ea typeface="+mn-ea"/>
                <a:cs typeface="Arial" panose="020B0604020202020204" pitchFamily="34" charset="0"/>
              </a:rPr>
              <a:t> муниципальные программы</a:t>
            </a:r>
          </a:p>
          <a:p>
            <a:pPr marL="0" lvl="1" indent="457200">
              <a:buFont typeface="Arial" panose="020B0604020202020204" pitchFamily="34" charset="0"/>
              <a:buChar char="•"/>
            </a:pPr>
            <a:r>
              <a:rPr lang="ru-RU" sz="1600" b="0" dirty="0">
                <a:ea typeface="+mn-ea"/>
                <a:cs typeface="Arial" panose="020B0604020202020204" pitchFamily="34" charset="0"/>
              </a:rPr>
              <a:t>13 ПКР транспортной, социальной и коммунальной инфраструктур</a:t>
            </a:r>
          </a:p>
          <a:p>
            <a:pPr marL="0" lvl="1" indent="45720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и др.</a:t>
            </a:r>
            <a:endParaRPr lang="ru-RU" sz="1600" b="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4624" y="2045861"/>
            <a:ext cx="685800" cy="15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94624" y="2325261"/>
            <a:ext cx="685800" cy="15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6" name="Прямая соединительная линия 5"/>
          <p:cNvCxnSpPr>
            <a:stCxn id="2" idx="7"/>
            <a:endCxn id="2" idx="3"/>
          </p:cNvCxnSpPr>
          <p:nvPr/>
        </p:nvCxnSpPr>
        <p:spPr>
          <a:xfrm flipH="1">
            <a:off x="5223440" y="1860210"/>
            <a:ext cx="768178" cy="74220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/>
          <p:cNvSpPr txBox="1">
            <a:spLocks/>
          </p:cNvSpPr>
          <p:nvPr/>
        </p:nvSpPr>
        <p:spPr>
          <a:xfrm>
            <a:off x="356839" y="3627347"/>
            <a:ext cx="11626284" cy="18256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37" tIns="45718" rIns="91437" bIns="45718" rtlCol="0" anchor="ctr">
            <a:noAutofit/>
          </a:bodyPr>
          <a:lstStyle>
            <a:defPPr>
              <a:defRPr lang="ru-RU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1719" b="1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ПРОБЛЕМЫ: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мероприятия территориального и бюджетного планирования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не синхронизированы во времени и пространстве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в документах территориального и бюджетного планирования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множество разногласий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внесение изменений в документы и программы, мониторинг реализации и перенастройка</a:t>
            </a:r>
            <a:r>
              <a:rPr lang="en-US" sz="1800" b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процесс трудоёмкий</a:t>
            </a:r>
            <a:endParaRPr lang="en-US" sz="18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не всегда рациональная последовательность мероприятий и эффективные бюджетные расходы</a:t>
            </a:r>
            <a:endParaRPr lang="ru-RU" sz="18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839" y="5692858"/>
            <a:ext cx="11626284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НЕОБХОДИМО СОЗДАНИЕ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ЦИФРОВОГО ИНСТРУМЕНТА УПРАВЛЕНИЯ </a:t>
            </a:r>
            <a:r>
              <a:rPr lang="ru-RU" sz="2000" b="1" dirty="0">
                <a:solidFill>
                  <a:schemeClr val="bg1"/>
                </a:solidFill>
              </a:rPr>
              <a:t>ИНФРАСТРУКТУРНЫМ РАЗВИТИЕМ</a:t>
            </a:r>
            <a:endParaRPr lang="ru-RU" sz="20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НА ОСНОВЕ ЦИФРОВОЙ МОДЕЛИ ДАННЫХ </a:t>
            </a:r>
            <a:r>
              <a:rPr lang="ru-RU" sz="2000" b="1" dirty="0">
                <a:solidFill>
                  <a:schemeClr val="bg1"/>
                </a:solidFill>
              </a:rPr>
              <a:t>ТЕРРИТОРИИ</a:t>
            </a:r>
            <a:r>
              <a:rPr lang="ru-RU" sz="20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188537" y="240389"/>
            <a:ext cx="1184745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ПРОБЛЕМАТИКА ИНФРАСТРУКТУРНОГО РАЗВИТИЯ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6622" y="679295"/>
            <a:ext cx="10615149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БЫЛО ВО ВЛАДИВОСТОКСКОЙ АГЛОМЕРАЦИИ ПРИМОРСКОГО КРАЯ: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57375" y="96601"/>
            <a:ext cx="783623" cy="7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5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55" y="1004347"/>
            <a:ext cx="7363351" cy="58290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554" y="631162"/>
            <a:ext cx="1057206" cy="298717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/>
          <a:srcRect l="5346"/>
          <a:stretch/>
        </p:blipFill>
        <p:spPr>
          <a:xfrm>
            <a:off x="10614851" y="3747004"/>
            <a:ext cx="1047379" cy="298717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l="6211"/>
          <a:stretch/>
        </p:blipFill>
        <p:spPr>
          <a:xfrm>
            <a:off x="9525191" y="3747004"/>
            <a:ext cx="1014165" cy="29871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/>
          <a:srcRect l="5123"/>
          <a:stretch/>
        </p:blipFill>
        <p:spPr>
          <a:xfrm>
            <a:off x="8369892" y="3747003"/>
            <a:ext cx="1042092" cy="298717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2078" y="631161"/>
            <a:ext cx="1004817" cy="298717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8899" y="631163"/>
            <a:ext cx="989948" cy="2978926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>
            <a:off x="5338911" y="3025398"/>
            <a:ext cx="3219643" cy="9472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338911" y="4418601"/>
            <a:ext cx="5358581" cy="2005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604382" y="3738759"/>
            <a:ext cx="4041059" cy="21310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5024279" y="2361095"/>
            <a:ext cx="5673213" cy="9399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132003" y="1651439"/>
            <a:ext cx="4513438" cy="8760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3380" y="1199336"/>
            <a:ext cx="1856832" cy="605776"/>
          </a:xfrm>
          <a:prstGeom prst="rect">
            <a:avLst/>
          </a:prstGeom>
        </p:spPr>
      </p:pic>
      <p:sp>
        <p:nvSpPr>
          <p:cNvPr id="17" name="Заголовок 5"/>
          <p:cNvSpPr>
            <a:spLocks noGrp="1"/>
          </p:cNvSpPr>
          <p:nvPr>
            <p:ph type="title"/>
          </p:nvPr>
        </p:nvSpPr>
        <p:spPr>
          <a:xfrm>
            <a:off x="374630" y="5025049"/>
            <a:ext cx="3440286" cy="1709125"/>
          </a:xfr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ПОЛЬЗА КИПРР В ГИСОГД – ОБЕСПЕЧЕНИЕ ДОСТУПА К ДАННЫМ ОБ ОБЕСПЕЧЕННОСТИ ТЕРРИТОРИИ ИНФРАСТРУКТУРНЫМИ ОБЪЕКТАМИ В ПОНЯТНОЙ ФОРМЕ И НЕОБХОДИМОМ ОБЪЕМЕ ДЛЯ ПРИНЯТИЯ КОНКРЕТНОГО РЕШЕНИЯ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40998" y="276882"/>
            <a:ext cx="10906873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1F4E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ИДЕНТИФИКАЦИЯ И МОНИТОРИНГ ЖИЗНЕННОГО ЦИКЛА ОКС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>
          <a:xfrm>
            <a:off x="157375" y="76937"/>
            <a:ext cx="783623" cy="710619"/>
          </a:xfrm>
          <a:prstGeom prst="rect">
            <a:avLst/>
          </a:prstGeom>
        </p:spPr>
      </p:pic>
      <p:cxnSp>
        <p:nvCxnSpPr>
          <p:cNvPr id="36" name="Прямая со стрелкой 35"/>
          <p:cNvCxnSpPr/>
          <p:nvPr/>
        </p:nvCxnSpPr>
        <p:spPr>
          <a:xfrm>
            <a:off x="7814237" y="1256417"/>
            <a:ext cx="704707" cy="127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909356" y="639455"/>
            <a:ext cx="7326060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СТАЛО В САХАЛИНСКОЙ ОБЛАСТИ:</a:t>
            </a:r>
          </a:p>
        </p:txBody>
      </p:sp>
    </p:spTree>
    <p:extLst>
      <p:ext uri="{BB962C8B-B14F-4D97-AF65-F5344CB8AC3E}">
        <p14:creationId xmlns:p14="http://schemas.microsoft.com/office/powerpoint/2010/main" val="11944393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Z4tYyORtm6KuGgf2dyK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33740</TotalTime>
  <Words>1854</Words>
  <Application>Microsoft Office PowerPoint</Application>
  <PresentationFormat>Широкоэкранный</PresentationFormat>
  <Paragraphs>260</Paragraphs>
  <Slides>17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Montserrat</vt:lpstr>
      <vt:lpstr>Montserrat ExtraBold</vt:lpstr>
      <vt:lpstr>Montserrat Medium</vt:lpstr>
      <vt:lpstr>Tahoma</vt:lpstr>
      <vt:lpstr>Trebuchet MS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ГИСОГД С ФУНКЦИЯМИ АВТОМАТИЗИРОВАННОЙ ИНФОРМАЦИОННО-АНАЛИТИЧЕСКОЙ ПОДДЕРЖКИ ОСУЩЕСТВЛЕНИЯ ПОЛНОМОЧИЙ В ОБЛАСТИ ГРАДОСТРОИТЕЛЬНОЙ ДЕЯТЕЛЬНОСТИ </vt:lpstr>
      <vt:lpstr>НАЛИЧИЕ ЦИФРОВЫХ ДОКУМЕНТОВ ТЕРРИТОРИАЛЬНОГО ПЛАНИРОВАНИЯ В ЕДИНОЙ МОДЕЛИ ДАННЫХ КИПРР</vt:lpstr>
      <vt:lpstr>Презентация PowerPoint</vt:lpstr>
      <vt:lpstr>Презентация PowerPoint</vt:lpstr>
      <vt:lpstr>ПОЛЬЗА КИПРР В ГИСОГД – ОБЕСПЕЧЕНИЕ ДОСТУПА К ДАННЫМ ОБ ОБЕСПЕЧЕННОСТИ ТЕРРИТОРИИ ИНФРАСТРУКТУРНЫМИ ОБЪЕКТАМИ В ПОНЯТНОЙ ФОРМЕ И НЕОБХОДИМОМ ОБЪЕМЕ ДЛЯ ПРИНЯТИЯ КОНКРЕТНОГО РЕШЕНИЯ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Сазонова Анна Валерьевна</dc:creator>
  <cp:lastModifiedBy>Лендер Роман Васильевич</cp:lastModifiedBy>
  <cp:revision>577</cp:revision>
  <dcterms:created xsi:type="dcterms:W3CDTF">2021-09-23T03:01:21Z</dcterms:created>
  <dcterms:modified xsi:type="dcterms:W3CDTF">2023-06-09T03:14:28Z</dcterms:modified>
</cp:coreProperties>
</file>