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rad.local\&#1055;&#1088;&#1086;&#1077;&#1082;&#1090;&#1099;\&#1061;&#1052;&#1040;&#1054;\&#1050;&#1055;%201795-19%20&#1050;&#1057;&#1059;&#1056;&#1058;%20&#1052;&#1054;%20&#1053;&#1103;&#1075;&#1072;&#1085;&#1100;\&#1056;&#1072;&#1073;&#1086;&#1095;&#1080;&#1077;%20&#1084;&#1072;&#1090;&#1077;&#1088;&#1080;&#1072;&#1083;&#1099;\&#1054;&#1090;&#1076;&#1077;&#1083;%20&#1089;&#1090;&#1088;&#1072;&#1090;&#1077;&#1075;&#1080;&#1095;&#1077;&#1089;&#1082;&#1086;&#1075;&#1086;%20&#1087;&#1083;&#1072;&#1085;&#1080;&#1088;&#1086;&#1074;&#1072;&#1085;&#1080;&#1103;\!2021\&#1054;&#1087;&#1088;&#1086;&#1089;%20&#1085;&#1072;&#1089;&#1077;&#1083;&#1077;&#1085;&#1080;&#1103;\&#1044;&#1080;&#1072;&#1075;&#1088;&#1072;&#1084;&#1084;&#1099;_&#1053;&#1103;&#1075;&#1072;&#1085;&#110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 Раздел'!$A$3:$A$4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'1 Раздел'!$B$3:$B$4</c:f>
              <c:numCache>
                <c:formatCode>General</c:formatCode>
                <c:ptCount val="2"/>
                <c:pt idx="0">
                  <c:v>79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976050641195991E-2"/>
          <c:y val="0.14654286213205986"/>
          <c:w val="0.36524070472219305"/>
          <c:h val="0.7797620751951460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Раздел'!$A$33:$A$38</c:f>
              <c:strCache>
                <c:ptCount val="6"/>
                <c:pt idx="0">
                  <c:v>индивидуальный жилой дом</c:v>
                </c:pt>
                <c:pt idx="1">
                  <c:v>многоквартирный многоэтажный жилой дом (9 этажей и выше)</c:v>
                </c:pt>
                <c:pt idx="2">
                  <c:v>малоэтажный жилой дом блокированного типа, таунхаус (1–3 этажа с отдельным входом)</c:v>
                </c:pt>
                <c:pt idx="3">
                  <c:v>многоквартирный жилой дом средней этажности (5–8 этажей)</c:v>
                </c:pt>
                <c:pt idx="4">
                  <c:v>многоквартирный малоэтажный жилой дом (до 4 этажей)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'3 Раздел'!$B$33:$B$38</c:f>
              <c:numCache>
                <c:formatCode>General</c:formatCode>
                <c:ptCount val="6"/>
                <c:pt idx="0">
                  <c:v>39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8725052686378697"/>
          <c:y val="3.3898149094999483E-2"/>
          <c:w val="0.60826445611948965"/>
          <c:h val="0.93220370181000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84018135449134"/>
          <c:y val="9.878086667737962E-2"/>
          <c:w val="0.33162391856767837"/>
          <c:h val="0.775227382291499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2.3957354321381085E-2"/>
                  <c:y val="1.63233167282661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Раздел'!$A$3:$A$7</c:f>
              <c:strCache>
                <c:ptCount val="5"/>
                <c:pt idx="0">
                  <c:v>многоквартирный многоэтажный жилой дом (9 этажей и выше)</c:v>
                </c:pt>
                <c:pt idx="1">
                  <c:v>многоквартирный жилой дом средней этажности (5–8 этажей)</c:v>
                </c:pt>
                <c:pt idx="2">
                  <c:v>многоквартирный малоэтажный жилой дом (до 4 этажей)</c:v>
                </c:pt>
                <c:pt idx="3">
                  <c:v>индивидуальный жилой дом</c:v>
                </c:pt>
                <c:pt idx="4">
                  <c:v>малоэтажный жилой дом блокированного типа, таунхаус (1–3 этажа с отдельным входом)</c:v>
                </c:pt>
              </c:strCache>
            </c:strRef>
          </c:cat>
          <c:val>
            <c:numRef>
              <c:f>'3 Раздел'!$B$3:$B$7</c:f>
              <c:numCache>
                <c:formatCode>General</c:formatCode>
                <c:ptCount val="5"/>
                <c:pt idx="0">
                  <c:v>34</c:v>
                </c:pt>
                <c:pt idx="1">
                  <c:v>24</c:v>
                </c:pt>
                <c:pt idx="2">
                  <c:v>21</c:v>
                </c:pt>
                <c:pt idx="3">
                  <c:v>19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6691999062064871"/>
          <c:y val="3.6735765172210604E-2"/>
          <c:w val="0.51641332998283773"/>
          <c:h val="0.929069937686360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Раздел'!$A$17:$A$19</c:f>
              <c:strCache>
                <c:ptCount val="3"/>
                <c:pt idx="0">
                  <c:v>нет</c:v>
                </c:pt>
                <c:pt idx="1">
                  <c:v>да</c:v>
                </c:pt>
                <c:pt idx="2">
                  <c:v>возможно</c:v>
                </c:pt>
              </c:strCache>
            </c:strRef>
          </c:cat>
          <c:val>
            <c:numRef>
              <c:f>'3 Раздел'!$B$17:$B$19</c:f>
              <c:numCache>
                <c:formatCode>General</c:formatCode>
                <c:ptCount val="3"/>
                <c:pt idx="0">
                  <c:v>42</c:v>
                </c:pt>
                <c:pt idx="1">
                  <c:v>38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Раздел'!$A$49:$A$53</c:f>
              <c:strCache>
                <c:ptCount val="5"/>
                <c:pt idx="0">
                  <c:v>6-10 соток</c:v>
                </c:pt>
                <c:pt idx="1">
                  <c:v>11-15 соток</c:v>
                </c:pt>
                <c:pt idx="2">
                  <c:v>до 6 соток</c:v>
                </c:pt>
                <c:pt idx="3">
                  <c:v>более 15 соток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'3 Раздел'!$B$49:$B$53</c:f>
              <c:numCache>
                <c:formatCode>General</c:formatCode>
                <c:ptCount val="5"/>
                <c:pt idx="0">
                  <c:v>55</c:v>
                </c:pt>
                <c:pt idx="1">
                  <c:v>30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693375599285847"/>
          <c:y val="0.24826480023330416"/>
          <c:w val="0.33775570061916455"/>
          <c:h val="0.49421114027413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57344985368663E-2"/>
          <c:y val="0.13657407407407407"/>
          <c:w val="0.33740991239655693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Раздел'!$A$85:$A$88</c:f>
              <c:strCache>
                <c:ptCount val="4"/>
                <c:pt idx="0">
                  <c:v>положительно, если социально-значимый объект</c:v>
                </c:pt>
                <c:pt idx="1">
                  <c:v>нейтрально</c:v>
                </c:pt>
                <c:pt idx="2">
                  <c:v>против</c:v>
                </c:pt>
                <c:pt idx="3">
                  <c:v>положительно независимо от назначения</c:v>
                </c:pt>
              </c:strCache>
            </c:strRef>
          </c:cat>
          <c:val>
            <c:numRef>
              <c:f>'3 Раздел'!$B$85:$B$88</c:f>
              <c:numCache>
                <c:formatCode>General</c:formatCode>
                <c:ptCount val="4"/>
                <c:pt idx="0">
                  <c:v>35</c:v>
                </c:pt>
                <c:pt idx="1">
                  <c:v>27</c:v>
                </c:pt>
                <c:pt idx="2">
                  <c:v>21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3669217060733156"/>
          <c:y val="0.24140419947506561"/>
          <c:w val="0.55118531757003775"/>
          <c:h val="0.51719160104986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68543727678145E-2"/>
          <c:y val="0.11823412748647574"/>
          <c:w val="0.5053482865379203"/>
          <c:h val="0.780680726806255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Раздел'!$A$103:$A$105</c:f>
              <c:strCache>
                <c:ptCount val="3"/>
                <c:pt idx="0">
                  <c:v>часть территории можно использовать</c:v>
                </c:pt>
                <c:pt idx="1">
                  <c:v>двор не место для длительной стоянки</c:v>
                </c:pt>
                <c:pt idx="2">
                  <c:v>да, стоит использовать двор под стоянку</c:v>
                </c:pt>
              </c:strCache>
            </c:strRef>
          </c:cat>
          <c:val>
            <c:numRef>
              <c:f>'3 Раздел'!$B$103:$B$105</c:f>
              <c:numCache>
                <c:formatCode>General</c:formatCode>
                <c:ptCount val="3"/>
                <c:pt idx="0">
                  <c:v>54</c:v>
                </c:pt>
                <c:pt idx="1">
                  <c:v>32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800904437599041"/>
          <c:y val="0.19797959338683946"/>
          <c:w val="0.42501782574626545"/>
          <c:h val="0.6769239857879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6672182730306"/>
          <c:y val="0.11342592592592593"/>
          <c:w val="0.33163619123597926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 Раздел'!$A$65:$A$69</c:f>
              <c:strCache>
                <c:ptCount val="5"/>
                <c:pt idx="0">
                  <c:v>Исходя из 25-30 кв. м площади на одного члена семьи</c:v>
                </c:pt>
                <c:pt idx="1">
                  <c:v>Исходя из 18-25 кв. м площади на одного члена семьи</c:v>
                </c:pt>
                <c:pt idx="2">
                  <c:v>Более 30 кв. м площади на одного члена семьи</c:v>
                </c:pt>
                <c:pt idx="3">
                  <c:v>Исходя из 18 кв. м площади на одного члена семьи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'3 Раздел'!$B$65:$B$69</c:f>
              <c:numCache>
                <c:formatCode>General</c:formatCode>
                <c:ptCount val="5"/>
                <c:pt idx="0">
                  <c:v>34</c:v>
                </c:pt>
                <c:pt idx="1">
                  <c:v>28</c:v>
                </c:pt>
                <c:pt idx="2">
                  <c:v>17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937843662674605"/>
          <c:y val="7.0273767862350553E-2"/>
          <c:w val="0.5287064906342368"/>
          <c:h val="0.877970982793817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651363539593508E-2"/>
          <c:y val="0.10998856649768093"/>
          <c:w val="0.26846806522421063"/>
          <c:h val="0.794634739150756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 Раздел'!$A$3:$A$9</c:f>
              <c:strCache>
                <c:ptCount val="7"/>
                <c:pt idx="0">
                  <c:v>Благоустроенный пляж</c:v>
                </c:pt>
                <c:pt idx="1">
                  <c:v>Набережную</c:v>
                </c:pt>
                <c:pt idx="2">
                  <c:v>Дорожки для катания на роликах, самокатах, велосипедах</c:v>
                </c:pt>
                <c:pt idx="3">
                  <c:v>Скверы, парки, бульвары (озелененные пешеходные зоны)</c:v>
                </c:pt>
                <c:pt idx="4">
                  <c:v>Места для занятий спортом и физической культурой на открытом воздухе, установка тренажеров</c:v>
                </c:pt>
                <c:pt idx="5">
                  <c:v>Крытые пешеходные зоны (пространства, защищенные от дождя, ветра и снега)</c:v>
                </c:pt>
                <c:pt idx="6">
                  <c:v>Другое</c:v>
                </c:pt>
              </c:strCache>
            </c:strRef>
          </c:cat>
          <c:val>
            <c:numRef>
              <c:f>'4 Раздел'!$B$3:$B$9</c:f>
              <c:numCache>
                <c:formatCode>General</c:formatCode>
                <c:ptCount val="7"/>
                <c:pt idx="0">
                  <c:v>74</c:v>
                </c:pt>
                <c:pt idx="1">
                  <c:v>58</c:v>
                </c:pt>
                <c:pt idx="2">
                  <c:v>53</c:v>
                </c:pt>
                <c:pt idx="3">
                  <c:v>48</c:v>
                </c:pt>
                <c:pt idx="4">
                  <c:v>45</c:v>
                </c:pt>
                <c:pt idx="5">
                  <c:v>39</c:v>
                </c:pt>
                <c:pt idx="6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0648631854648306"/>
          <c:y val="5.8557365260849252E-2"/>
          <c:w val="0.6796247913320872"/>
          <c:h val="0.90856592241038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37592331056946E-2"/>
          <c:y val="0.123257690133866"/>
          <c:w val="0.52103729681480682"/>
          <c:h val="0.737751763330468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3.0599710396756442E-2"/>
                  <c:y val="-0.109491402070316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 Раздел'!$A$19:$A$25</c:f>
              <c:strCache>
                <c:ptCount val="7"/>
                <c:pt idx="0">
                  <c:v>Организовать места для выгула собак</c:v>
                </c:pt>
                <c:pt idx="1">
                  <c:v>Организовать площадки для отдыха взрослого населения</c:v>
                </c:pt>
                <c:pt idx="2">
                  <c:v>Организовать детские игровые площадки</c:v>
                </c:pt>
                <c:pt idx="3">
                  <c:v>Увеличить количество парковочных мест</c:v>
                </c:pt>
                <c:pt idx="4">
                  <c:v>Озеленить территорию</c:v>
                </c:pt>
                <c:pt idx="5">
                  <c:v>Создать спортивные площадки</c:v>
                </c:pt>
                <c:pt idx="6">
                  <c:v>Разместить лавочки и урны</c:v>
                </c:pt>
              </c:strCache>
            </c:strRef>
          </c:cat>
          <c:val>
            <c:numRef>
              <c:f>'4 Раздел'!$B$19:$B$25</c:f>
              <c:numCache>
                <c:formatCode>General</c:formatCode>
                <c:ptCount val="7"/>
                <c:pt idx="0">
                  <c:v>59</c:v>
                </c:pt>
                <c:pt idx="1">
                  <c:v>51</c:v>
                </c:pt>
                <c:pt idx="2">
                  <c:v>48</c:v>
                </c:pt>
                <c:pt idx="3">
                  <c:v>47</c:v>
                </c:pt>
                <c:pt idx="4">
                  <c:v>44</c:v>
                </c:pt>
                <c:pt idx="5">
                  <c:v>38</c:v>
                </c:pt>
                <c:pt idx="6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530200984651032"/>
          <c:y val="8.9592208053639336E-2"/>
          <c:w val="0.45803130031856359"/>
          <c:h val="0.844467361933740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9.0624035569561584E-2"/>
                  <c:y val="5.57002530372326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 Раздел'!$A$34:$A$35</c:f>
              <c:strCache>
                <c:ptCount val="2"/>
                <c:pt idx="0">
                  <c:v>Достаточно</c:v>
                </c:pt>
                <c:pt idx="1">
                  <c:v>Недостаточно</c:v>
                </c:pt>
              </c:strCache>
            </c:strRef>
          </c:cat>
          <c:val>
            <c:numRef>
              <c:f>'4 Раздел'!$B$34:$B$35</c:f>
              <c:numCache>
                <c:formatCode>General</c:formatCode>
                <c:ptCount val="2"/>
                <c:pt idx="0">
                  <c:v>61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7748660924905"/>
          <c:y val="0.16825495771361912"/>
          <c:w val="0.29555846359546445"/>
          <c:h val="0.7658045348498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76128297490891E-2"/>
          <c:y val="5.4114131959920105E-2"/>
          <c:w val="0.55468778536478247"/>
          <c:h val="0.8372643985539542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1.4357395966184594E-2"/>
                  <c:y val="-2.398454910117367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000005468067712E-2"/>
                  <c:y val="-1.84354314201292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38889159862021E-2"/>
                  <c:y val="-1.71574307928490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7857617641648654E-3"/>
                  <c:y val="-1.659320886775945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 Раздел'!$A$19:$A$25</c:f>
              <c:strCache>
                <c:ptCount val="7"/>
                <c:pt idx="0">
                  <c:v>г. Ханты-Мансийск</c:v>
                </c:pt>
                <c:pt idx="1">
                  <c:v>г. Сургут</c:v>
                </c:pt>
                <c:pt idx="2">
                  <c:v>пгт Приобье</c:v>
                </c:pt>
                <c:pt idx="3">
                  <c:v>г. Нижневартовск</c:v>
                </c:pt>
                <c:pt idx="4">
                  <c:v>пгт Талинка</c:v>
                </c:pt>
                <c:pt idx="5">
                  <c:v>г. Урай</c:v>
                </c:pt>
                <c:pt idx="6">
                  <c:v>Другие населенные пункты</c:v>
                </c:pt>
              </c:strCache>
            </c:strRef>
          </c:cat>
          <c:val>
            <c:numRef>
              <c:f>'1 Раздел'!$B$19:$B$25</c:f>
              <c:numCache>
                <c:formatCode>General</c:formatCode>
                <c:ptCount val="7"/>
                <c:pt idx="0">
                  <c:v>59</c:v>
                </c:pt>
                <c:pt idx="1">
                  <c:v>22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53869354427771"/>
          <c:y val="0"/>
          <c:w val="0.40228407269850869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3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08730432945778E-2"/>
          <c:y val="0.10641205777421535"/>
          <c:w val="0.40319603134914744"/>
          <c:h val="0.7871758844515692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9.0624035569561584E-2"/>
                  <c:y val="5.57002530372326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 Раздел'!$A$47:$A$50</c:f>
              <c:strCache>
                <c:ptCount val="4"/>
                <c:pt idx="0">
                  <c:v>Выполнить озеленение внутри жилых кварталов</c:v>
                </c:pt>
                <c:pt idx="1">
                  <c:v>Выполнить озеленение вдоль улиц и дорог</c:v>
                </c:pt>
                <c:pt idx="2">
                  <c:v>Организовать зеленые уголки, создать архитектурно-ландшафтный ансамбль</c:v>
                </c:pt>
                <c:pt idx="3">
                  <c:v>Организовать парки, скверы, бульвары, сады</c:v>
                </c:pt>
              </c:strCache>
            </c:strRef>
          </c:cat>
          <c:val>
            <c:numRef>
              <c:f>'4 Раздел'!$B$47:$B$50</c:f>
              <c:numCache>
                <c:formatCode>General</c:formatCode>
                <c:ptCount val="4"/>
                <c:pt idx="0">
                  <c:v>32</c:v>
                </c:pt>
                <c:pt idx="1">
                  <c:v>30</c:v>
                </c:pt>
                <c:pt idx="2">
                  <c:v>25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809959559355068"/>
          <c:y val="4.4502491080830466E-2"/>
          <c:w val="0.46523373237302773"/>
          <c:h val="0.955497508919169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3851621317044"/>
          <c:y val="0.10942064793220496"/>
          <c:w val="0.28382371101764609"/>
          <c:h val="0.788978840987984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9.0624035569561584E-2"/>
                  <c:y val="-2.64111267616474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'4 Раздел'!$A$62:$A$67</c:f>
              <c:strCache>
                <c:ptCount val="6"/>
                <c:pt idx="0">
                  <c:v>Живая изгородь</c:v>
                </c:pt>
                <c:pt idx="1">
                  <c:v>Аллея</c:v>
                </c:pt>
                <c:pt idx="2">
                  <c:v>Садово-парковый массив</c:v>
                </c:pt>
                <c:pt idx="3">
                  <c:v>Газон (мавританский (луговой) или обыкновенный (садово-парковый))</c:v>
                </c:pt>
                <c:pt idx="4">
                  <c:v>Цветники, клумбы</c:v>
                </c:pt>
                <c:pt idx="5">
                  <c:v>Вертикальное озеленение</c:v>
                </c:pt>
              </c:strCache>
            </c:strRef>
          </c:cat>
          <c:val>
            <c:numRef>
              <c:f>'4 Раздел'!$B$62:$B$67</c:f>
              <c:numCache>
                <c:formatCode>General</c:formatCode>
                <c:ptCount val="6"/>
                <c:pt idx="0">
                  <c:v>29</c:v>
                </c:pt>
                <c:pt idx="1">
                  <c:v>25</c:v>
                </c:pt>
                <c:pt idx="2">
                  <c:v>23</c:v>
                </c:pt>
                <c:pt idx="3">
                  <c:v>21</c:v>
                </c:pt>
                <c:pt idx="4">
                  <c:v>19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018916980703682"/>
          <c:y val="0.11351390460356678"/>
          <c:w val="0.53751781081357974"/>
          <c:h val="0.76580453484981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68939871872718"/>
          <c:y val="0.12268518518518519"/>
          <c:w val="0.33029286569590349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'6 Раздел'!$A$19:$A$21</c:f>
              <c:strCache>
                <c:ptCount val="3"/>
                <c:pt idx="0">
                  <c:v>Да, это очень важно для экологического состояния территории</c:v>
                </c:pt>
                <c:pt idx="1">
                  <c:v>Затрудняюсь ответить, я не осведомлен в данном вопросе</c:v>
                </c:pt>
                <c:pt idx="2">
                  <c:v>Нет, не считаю это необходимым</c:v>
                </c:pt>
              </c:strCache>
            </c:strRef>
          </c:cat>
          <c:val>
            <c:numRef>
              <c:f>'6 Раздел'!$B$19:$B$21</c:f>
              <c:numCache>
                <c:formatCode>General</c:formatCode>
                <c:ptCount val="3"/>
                <c:pt idx="0">
                  <c:v>66</c:v>
                </c:pt>
                <c:pt idx="1">
                  <c:v>19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429321858554164"/>
          <c:y val="0.2299128754738991"/>
          <c:w val="0.50383997186849772"/>
          <c:h val="0.54017388451443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'6 Раздел'!$A$35:$A$36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'6 Раздел'!$B$35:$B$36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'6 Раздел'!$A$3:$A$7</c:f>
              <c:strCache>
                <c:ptCount val="5"/>
                <c:pt idx="0">
                  <c:v>качество водопроводной воды</c:v>
                </c:pt>
                <c:pt idx="1">
                  <c:v>загрязнение поверхностных водных объектов</c:v>
                </c:pt>
                <c:pt idx="2">
                  <c:v>запыленность</c:v>
                </c:pt>
                <c:pt idx="3">
                  <c:v>загрязнение почвенного покрова</c:v>
                </c:pt>
                <c:pt idx="4">
                  <c:v>загрязнение атмосферного воздуха</c:v>
                </c:pt>
              </c:strCache>
            </c:strRef>
          </c:cat>
          <c:val>
            <c:numRef>
              <c:f>'6 Раздел'!$B$3:$B$7</c:f>
              <c:numCache>
                <c:formatCode>General</c:formatCode>
                <c:ptCount val="5"/>
                <c:pt idx="0">
                  <c:v>64</c:v>
                </c:pt>
                <c:pt idx="1">
                  <c:v>34</c:v>
                </c:pt>
                <c:pt idx="2">
                  <c:v>43</c:v>
                </c:pt>
                <c:pt idx="3">
                  <c:v>24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702222230514331"/>
          <c:y val="0.11920297744132463"/>
          <c:w val="0.43005339533870784"/>
          <c:h val="0.82590238921099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61257558620287E-2"/>
          <c:y val="0.12268518518518519"/>
          <c:w val="0.46345989451583747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6"/>
              <c:layout>
                <c:manualLayout>
                  <c:x val="1.1681405423544714E-2"/>
                  <c:y val="1.89286235053951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 Раздел'!$A$39:$A$44</c:f>
              <c:strCache>
                <c:ptCount val="6"/>
                <c:pt idx="0">
                  <c:v>Это пункт отправления (вокзал, автовокзал, аэропорт, причал)</c:v>
                </c:pt>
                <c:pt idx="1">
                  <c:v>К друзьям/родственникам</c:v>
                </c:pt>
                <c:pt idx="2">
                  <c:v>На работу</c:v>
                </c:pt>
                <c:pt idx="3">
                  <c:v>На рыбалку/охоту или другой активный отдых</c:v>
                </c:pt>
                <c:pt idx="4">
                  <c:v>Для получения услуг объектов социальной инфраструктуры</c:v>
                </c:pt>
                <c:pt idx="5">
                  <c:v>За покупками</c:v>
                </c:pt>
              </c:strCache>
            </c:strRef>
          </c:cat>
          <c:val>
            <c:numRef>
              <c:f>'1 Раздел'!$B$39:$B$44</c:f>
              <c:numCache>
                <c:formatCode>General</c:formatCode>
                <c:ptCount val="6"/>
                <c:pt idx="0">
                  <c:v>34</c:v>
                </c:pt>
                <c:pt idx="1">
                  <c:v>29</c:v>
                </c:pt>
                <c:pt idx="2">
                  <c:v>25</c:v>
                </c:pt>
                <c:pt idx="3">
                  <c:v>15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277590592994859"/>
          <c:y val="3.3568460192475946E-2"/>
          <c:w val="0.5405728274997581"/>
          <c:h val="0.956011227763196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3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 Раздел'!$A$56:$A$60</c:f>
              <c:strCache>
                <c:ptCount val="5"/>
                <c:pt idx="0">
                  <c:v>Реже 1 раза в месяц</c:v>
                </c:pt>
                <c:pt idx="1">
                  <c:v>Несколько раз в месяц</c:v>
                </c:pt>
                <c:pt idx="2">
                  <c:v>Один раз в месяц</c:v>
                </c:pt>
                <c:pt idx="3">
                  <c:v>Несколько раз в неделю</c:v>
                </c:pt>
                <c:pt idx="4">
                  <c:v>Один раз в неделю</c:v>
                </c:pt>
              </c:strCache>
            </c:strRef>
          </c:cat>
          <c:val>
            <c:numRef>
              <c:f>'1 Раздел'!$B$56:$B$60</c:f>
              <c:numCache>
                <c:formatCode>General</c:formatCode>
                <c:ptCount val="5"/>
                <c:pt idx="0">
                  <c:v>52</c:v>
                </c:pt>
                <c:pt idx="1">
                  <c:v>11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475079894671044"/>
          <c:y val="0.1135853718245065"/>
          <c:w val="0.39084817490597179"/>
          <c:h val="0.79536985693689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04793410063832"/>
          <c:y val="0.13095544875072435"/>
          <c:w val="0.46930223000303822"/>
          <c:h val="0.74187681085318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 Раздел'!$A$17:$A$23</c:f>
              <c:strCache>
                <c:ptCount val="7"/>
                <c:pt idx="0">
                  <c:v>бассейн</c:v>
                </c:pt>
                <c:pt idx="1">
                  <c:v>крытая ледовая арена</c:v>
                </c:pt>
                <c:pt idx="2">
                  <c:v>велотрек</c:v>
                </c:pt>
                <c:pt idx="3">
                  <c:v>спортивный комплекс (зал)</c:v>
                </c:pt>
                <c:pt idx="4">
                  <c:v>спортивная площадка</c:v>
                </c:pt>
                <c:pt idx="5">
                  <c:v>роллер-парк</c:v>
                </c:pt>
                <c:pt idx="6">
                  <c:v>всего хватает</c:v>
                </c:pt>
              </c:strCache>
            </c:strRef>
          </c:cat>
          <c:val>
            <c:numRef>
              <c:f>'2 Раздел'!$B$17:$B$23</c:f>
              <c:numCache>
                <c:formatCode>General</c:formatCode>
                <c:ptCount val="7"/>
                <c:pt idx="0">
                  <c:v>54</c:v>
                </c:pt>
                <c:pt idx="1">
                  <c:v>33</c:v>
                </c:pt>
                <c:pt idx="2">
                  <c:v>32</c:v>
                </c:pt>
                <c:pt idx="3">
                  <c:v>28</c:v>
                </c:pt>
                <c:pt idx="4">
                  <c:v>27</c:v>
                </c:pt>
                <c:pt idx="5">
                  <c:v>22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073560969727823"/>
          <c:y val="0"/>
          <c:w val="0.40841690698390998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72456995053611"/>
          <c:y val="5.6618558469181395E-2"/>
          <c:w val="0.20894420469936809"/>
          <c:h val="0.881619138694245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 Раздел'!$A$34:$A$38</c:f>
              <c:strCache>
                <c:ptCount val="5"/>
                <c:pt idx="0">
                  <c:v>профессиональная образовательная организация</c:v>
                </c:pt>
                <c:pt idx="1">
                  <c:v>общеобразовательная школа</c:v>
                </c:pt>
                <c:pt idx="2">
                  <c:v>организация дополнительного образования</c:v>
                </c:pt>
                <c:pt idx="3">
                  <c:v>детский сад</c:v>
                </c:pt>
                <c:pt idx="4">
                  <c:v>всего хватает</c:v>
                </c:pt>
              </c:strCache>
            </c:strRef>
          </c:cat>
          <c:val>
            <c:numRef>
              <c:f>'2 Раздел'!$B$34:$B$38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26</c:v>
                </c:pt>
                <c:pt idx="3">
                  <c:v>11</c:v>
                </c:pt>
                <c:pt idx="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6171235911144001"/>
          <c:y val="2.7787076676643915E-2"/>
          <c:w val="0.61787828466500005"/>
          <c:h val="0.97221303630559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6.2846251716153045E-2"/>
                  <c:y val="-7.93696941728437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2497054351936651E-2"/>
                  <c:y val="2.00074990626171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 Раздел'!$A$2:$A$8</c:f>
              <c:strCache>
                <c:ptCount val="7"/>
                <c:pt idx="0">
                  <c:v>театра</c:v>
                </c:pt>
                <c:pt idx="1">
                  <c:v>учреждения культуры клубного типа</c:v>
                </c:pt>
                <c:pt idx="2">
                  <c:v>выставочного зала</c:v>
                </c:pt>
                <c:pt idx="3">
                  <c:v>музея</c:v>
                </c:pt>
                <c:pt idx="4">
                  <c:v>библиотеки</c:v>
                </c:pt>
                <c:pt idx="5">
                  <c:v>кинотеатра</c:v>
                </c:pt>
                <c:pt idx="6">
                  <c:v>всего хватает</c:v>
                </c:pt>
              </c:strCache>
            </c:strRef>
          </c:cat>
          <c:val>
            <c:numRef>
              <c:f>'2 Раздел'!$B$2:$B$8</c:f>
              <c:numCache>
                <c:formatCode>General</c:formatCode>
                <c:ptCount val="7"/>
                <c:pt idx="0">
                  <c:v>33</c:v>
                </c:pt>
                <c:pt idx="1">
                  <c:v>27</c:v>
                </c:pt>
                <c:pt idx="2">
                  <c:v>15</c:v>
                </c:pt>
                <c:pt idx="3">
                  <c:v>11</c:v>
                </c:pt>
                <c:pt idx="4">
                  <c:v>7</c:v>
                </c:pt>
                <c:pt idx="5">
                  <c:v>4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944160104986875"/>
          <c:y val="4.1270994971782375E-2"/>
          <c:w val="0.40389173228346459"/>
          <c:h val="0.95872900502821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55806968172306E-2"/>
          <c:y val="0.11942972813916242"/>
          <c:w val="0.40235178183954434"/>
          <c:h val="0.679812189135172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 Раздел'!$A$51:$A$59</c:f>
              <c:strCache>
                <c:ptCount val="9"/>
                <c:pt idx="0">
                  <c:v>Кинотеатр</c:v>
                </c:pt>
                <c:pt idx="1">
                  <c:v>Спортивный зал</c:v>
                </c:pt>
                <c:pt idx="2">
                  <c:v>Плавательный бассейн</c:v>
                </c:pt>
                <c:pt idx="3">
                  <c:v>Центр развития детей</c:v>
                </c:pt>
                <c:pt idx="4">
                  <c:v>Медицинский центр для взрослых</c:v>
                </c:pt>
                <c:pt idx="5">
                  <c:v>Детский сад</c:v>
                </c:pt>
                <c:pt idx="6">
                  <c:v>Встроенные в жилые дома помещения для организации досуговой деятельности взрослых и детей </c:v>
                </c:pt>
                <c:pt idx="7">
                  <c:v>Детский медицинский центр</c:v>
                </c:pt>
                <c:pt idx="8">
                  <c:v>Спортивный клуб для семейных занятий спортом</c:v>
                </c:pt>
              </c:strCache>
            </c:strRef>
          </c:cat>
          <c:val>
            <c:numRef>
              <c:f>'2 Раздел'!$B$51:$B$59</c:f>
              <c:numCache>
                <c:formatCode>General</c:formatCode>
                <c:ptCount val="9"/>
                <c:pt idx="0">
                  <c:v>62</c:v>
                </c:pt>
                <c:pt idx="1">
                  <c:v>43</c:v>
                </c:pt>
                <c:pt idx="2">
                  <c:v>21</c:v>
                </c:pt>
                <c:pt idx="3">
                  <c:v>15</c:v>
                </c:pt>
                <c:pt idx="4">
                  <c:v>15</c:v>
                </c:pt>
                <c:pt idx="5">
                  <c:v>10</c:v>
                </c:pt>
                <c:pt idx="6">
                  <c:v>9</c:v>
                </c:pt>
                <c:pt idx="7">
                  <c:v>7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964046443369655"/>
          <c:y val="2.0291424469332488E-2"/>
          <c:w val="0.66312298696929961"/>
          <c:h val="0.97792927763130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89742240744502"/>
          <c:y val="0.10144120089240267"/>
          <c:w val="0.25352595393812566"/>
          <c:h val="0.789329312042898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'Общие вопросы'!$A$86:$A$94</c:f>
              <c:strCache>
                <c:ptCount val="9"/>
                <c:pt idx="0">
                  <c:v>Парк «Победы»</c:v>
                </c:pt>
                <c:pt idx="1">
                  <c:v>Торгово-развлекательный центр Oasis plaza</c:v>
                </c:pt>
                <c:pt idx="2">
                  <c:v>Сквер «Рябиновый»</c:v>
                </c:pt>
                <c:pt idx="3">
                  <c:v>Биатлонный центр</c:v>
                </c:pt>
                <c:pt idx="4">
                  <c:v>Городской парк</c:v>
                </c:pt>
                <c:pt idx="5">
                  <c:v>"Центр "Патриот"</c:v>
                </c:pt>
                <c:pt idx="6">
                  <c:v>Горнолыжная база «ООО Карпоспат» (трасса для сноутюбинга, База отдыха)</c:v>
                </c:pt>
                <c:pt idx="7">
                  <c:v>"Городской культурный центр "Планета" (ЦКД "Юность")</c:v>
                </c:pt>
                <c:pt idx="8">
                  <c:v>Другой объект</c:v>
                </c:pt>
              </c:strCache>
            </c:strRef>
          </c:cat>
          <c:val>
            <c:numRef>
              <c:f>'Общие вопросы'!$B$86:$B$94</c:f>
              <c:numCache>
                <c:formatCode>General</c:formatCode>
                <c:ptCount val="9"/>
                <c:pt idx="0">
                  <c:v>50</c:v>
                </c:pt>
                <c:pt idx="1">
                  <c:v>36</c:v>
                </c:pt>
                <c:pt idx="2">
                  <c:v>29</c:v>
                </c:pt>
                <c:pt idx="3">
                  <c:v>24</c:v>
                </c:pt>
                <c:pt idx="4">
                  <c:v>23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1504821309351192"/>
          <c:y val="0.11523182500754728"/>
          <c:w val="0.55344774658730445"/>
          <c:h val="0.859545989270944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5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0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33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0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6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0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10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9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2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8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3549-D737-4D13-B329-8221EFF5A1D6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3C17-62FD-4E74-8C89-011032839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2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610" y="-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Совершаете ли Вы поездки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населенные пункты ХМАО-Югры?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91367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какие населенные пункты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ХМАО-Югры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совершаете поездки?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99289" y="281622"/>
            <a:ext cx="0" cy="622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377" y="3508716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-12716" y="35187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причинам Вы совершаете поездки в указанный населенный пункт?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283969" y="35646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совершаете поездки в указанный населенный пункт?</a:t>
            </a: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031351"/>
              </p:ext>
            </p:extLst>
          </p:nvPr>
        </p:nvGraphicFramePr>
        <p:xfrm>
          <a:off x="780610" y="5902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80656"/>
              </p:ext>
            </p:extLst>
          </p:nvPr>
        </p:nvGraphicFramePr>
        <p:xfrm>
          <a:off x="6674610" y="489843"/>
          <a:ext cx="5314717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209233"/>
              </p:ext>
            </p:extLst>
          </p:nvPr>
        </p:nvGraphicFramePr>
        <p:xfrm>
          <a:off x="-600864" y="4131512"/>
          <a:ext cx="68001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605882"/>
              </p:ext>
            </p:extLst>
          </p:nvPr>
        </p:nvGraphicFramePr>
        <p:xfrm>
          <a:off x="6315294" y="4131512"/>
          <a:ext cx="5674033" cy="247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111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289" y="-149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каких объектов культуры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79955" y="129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каких спортивных объектов необходимо 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99289" y="281622"/>
            <a:ext cx="0" cy="322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377" y="3508716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18788" y="3508716"/>
            <a:ext cx="1057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Ваш взгляд, каких организаций образования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295361"/>
              </p:ext>
            </p:extLst>
          </p:nvPr>
        </p:nvGraphicFramePr>
        <p:xfrm>
          <a:off x="6171567" y="537729"/>
          <a:ext cx="5838463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602105"/>
              </p:ext>
            </p:extLst>
          </p:nvPr>
        </p:nvGraphicFramePr>
        <p:xfrm>
          <a:off x="533195" y="3996180"/>
          <a:ext cx="10726208" cy="2542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683818"/>
              </p:ext>
            </p:extLst>
          </p:nvPr>
        </p:nvGraphicFramePr>
        <p:xfrm>
          <a:off x="-216090" y="749477"/>
          <a:ext cx="6121732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215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4774" y="99575"/>
            <a:ext cx="9034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учреждения, организации, не относящиеся к муниципальным или государственным, Вы посещаете регулярно (платные посещения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27976"/>
              </p:ext>
            </p:extLst>
          </p:nvPr>
        </p:nvGraphicFramePr>
        <p:xfrm>
          <a:off x="218365" y="624933"/>
          <a:ext cx="11846255" cy="26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912126" y="3263049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103078"/>
              </p:ext>
            </p:extLst>
          </p:nvPr>
        </p:nvGraphicFramePr>
        <p:xfrm>
          <a:off x="585564" y="3467038"/>
          <a:ext cx="11479056" cy="3261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802332" y="3282372"/>
            <a:ext cx="9034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объекты Вам больше всего нравится посещать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7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009523"/>
              </p:ext>
            </p:extLst>
          </p:nvPr>
        </p:nvGraphicFramePr>
        <p:xfrm>
          <a:off x="-167235" y="3681180"/>
          <a:ext cx="6423387" cy="329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4633" y="-303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доме Вы проживаете на данный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-5091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у Вас (Вашей семьи) потребность в улучшении жилищных условий?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99289" y="281622"/>
            <a:ext cx="0" cy="622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377" y="3508716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-12716" y="35187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доме Вы хотели бы жить?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42424" y="34497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размер земельного участка для индивидуального жилого дома Вы считаете оптимальным?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281654"/>
              </p:ext>
            </p:extLst>
          </p:nvPr>
        </p:nvGraphicFramePr>
        <p:xfrm>
          <a:off x="-403871" y="545979"/>
          <a:ext cx="6546295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063520"/>
              </p:ext>
            </p:extLst>
          </p:nvPr>
        </p:nvGraphicFramePr>
        <p:xfrm>
          <a:off x="6652098" y="507879"/>
          <a:ext cx="45762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834168"/>
              </p:ext>
            </p:extLst>
          </p:nvPr>
        </p:nvGraphicFramePr>
        <p:xfrm>
          <a:off x="6302579" y="3955992"/>
          <a:ext cx="56392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952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5976" y="315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Квартиру/дом какой площади Вы хотели бы иметь?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91367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размещению на первом этаже вашего дома помещений нежилого назначения?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99289" y="281622"/>
            <a:ext cx="0" cy="322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377" y="3508716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52298" y="3508716"/>
            <a:ext cx="7444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территорию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двора, чтобы расширить проезды и парковать автомобиль рядом с домом?</a:t>
            </a: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863900"/>
              </p:ext>
            </p:extLst>
          </p:nvPr>
        </p:nvGraphicFramePr>
        <p:xfrm>
          <a:off x="5801541" y="458202"/>
          <a:ext cx="62858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068173"/>
              </p:ext>
            </p:extLst>
          </p:nvPr>
        </p:nvGraphicFramePr>
        <p:xfrm>
          <a:off x="2388516" y="3837052"/>
          <a:ext cx="8475101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909977"/>
              </p:ext>
            </p:extLst>
          </p:nvPr>
        </p:nvGraphicFramePr>
        <p:xfrm>
          <a:off x="-308361" y="458202"/>
          <a:ext cx="639526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902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4552402"/>
              </p:ext>
            </p:extLst>
          </p:nvPr>
        </p:nvGraphicFramePr>
        <p:xfrm>
          <a:off x="843679" y="84127"/>
          <a:ext cx="11268503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9657" y="0"/>
            <a:ext cx="11732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какие общественные пространства лучше создавать и развивать 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11838" y="3343701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2623" y="3307138"/>
            <a:ext cx="1173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мероприятия по благоустройству придомовых территорий многоквартирного жилищного фонда 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провести в ближайшее время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461555"/>
              </p:ext>
            </p:extLst>
          </p:nvPr>
        </p:nvGraphicFramePr>
        <p:xfrm>
          <a:off x="850607" y="3698863"/>
          <a:ext cx="10790625" cy="322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81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31928" y="37364"/>
            <a:ext cx="6560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ли 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91367" y="5459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Вы бы хотели озеленить город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80922" y="281622"/>
            <a:ext cx="0" cy="3227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377" y="3508716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52298" y="3508716"/>
            <a:ext cx="7444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приемы озеленения и типы посадок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хотели бы видеть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города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491250"/>
              </p:ext>
            </p:extLst>
          </p:nvPr>
        </p:nvGraphicFramePr>
        <p:xfrm>
          <a:off x="603708" y="323165"/>
          <a:ext cx="4571999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804008"/>
              </p:ext>
            </p:extLst>
          </p:nvPr>
        </p:nvGraphicFramePr>
        <p:xfrm>
          <a:off x="5980922" y="304494"/>
          <a:ext cx="6211078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269286"/>
              </p:ext>
            </p:extLst>
          </p:nvPr>
        </p:nvGraphicFramePr>
        <p:xfrm>
          <a:off x="1476904" y="3815093"/>
          <a:ext cx="902892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236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4633" y="-3031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Укажите, пожалуйста, экологические проблемы наиболее актуальные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1367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Принимали бы Вы участие в раздельном сборе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91367" y="292850"/>
            <a:ext cx="0" cy="3498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7011" y="3780430"/>
            <a:ext cx="111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476810" y="3754621"/>
            <a:ext cx="7444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ли в городе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Нягани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 непосредственной близости несанкционированные свалки отходов, захламленные участки?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027971"/>
              </p:ext>
            </p:extLst>
          </p:nvPr>
        </p:nvGraphicFramePr>
        <p:xfrm>
          <a:off x="5666095" y="641825"/>
          <a:ext cx="642127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618886"/>
              </p:ext>
            </p:extLst>
          </p:nvPr>
        </p:nvGraphicFramePr>
        <p:xfrm>
          <a:off x="3705367" y="4144807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325423"/>
              </p:ext>
            </p:extLst>
          </p:nvPr>
        </p:nvGraphicFramePr>
        <p:xfrm>
          <a:off x="-1" y="717085"/>
          <a:ext cx="5895833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4869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7511</TotalTime>
  <Words>287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Павловский Александр Михайлович</dc:creator>
  <cp:lastModifiedBy>Павловский Александр Михайлович</cp:lastModifiedBy>
  <cp:revision>73</cp:revision>
  <dcterms:created xsi:type="dcterms:W3CDTF">2020-07-22T08:21:49Z</dcterms:created>
  <dcterms:modified xsi:type="dcterms:W3CDTF">2021-08-13T06:54:30Z</dcterms:modified>
</cp:coreProperties>
</file>