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0" r:id="rId4"/>
  </p:sldMasterIdLst>
  <p:notesMasterIdLst>
    <p:notesMasterId r:id="rId43"/>
  </p:notesMasterIdLst>
  <p:sldIdLst>
    <p:sldId id="566" r:id="rId5"/>
    <p:sldId id="686" r:id="rId6"/>
    <p:sldId id="658" r:id="rId7"/>
    <p:sldId id="659" r:id="rId8"/>
    <p:sldId id="689" r:id="rId9"/>
    <p:sldId id="661" r:id="rId10"/>
    <p:sldId id="688" r:id="rId11"/>
    <p:sldId id="692" r:id="rId12"/>
    <p:sldId id="693" r:id="rId13"/>
    <p:sldId id="694" r:id="rId14"/>
    <p:sldId id="667" r:id="rId15"/>
    <p:sldId id="668" r:id="rId16"/>
    <p:sldId id="669" r:id="rId17"/>
    <p:sldId id="670" r:id="rId18"/>
    <p:sldId id="671" r:id="rId19"/>
    <p:sldId id="672" r:id="rId20"/>
    <p:sldId id="673" r:id="rId21"/>
    <p:sldId id="674" r:id="rId22"/>
    <p:sldId id="675" r:id="rId23"/>
    <p:sldId id="676" r:id="rId24"/>
    <p:sldId id="677" r:id="rId25"/>
    <p:sldId id="678" r:id="rId26"/>
    <p:sldId id="679" r:id="rId27"/>
    <p:sldId id="662" r:id="rId28"/>
    <p:sldId id="663" r:id="rId29"/>
    <p:sldId id="666" r:id="rId30"/>
    <p:sldId id="687" r:id="rId31"/>
    <p:sldId id="684" r:id="rId32"/>
    <p:sldId id="664" r:id="rId33"/>
    <p:sldId id="656" r:id="rId34"/>
    <p:sldId id="691" r:id="rId35"/>
    <p:sldId id="680" r:id="rId36"/>
    <p:sldId id="681" r:id="rId37"/>
    <p:sldId id="682" r:id="rId38"/>
    <p:sldId id="683" r:id="rId39"/>
    <p:sldId id="685" r:id="rId40"/>
    <p:sldId id="690" r:id="rId41"/>
    <p:sldId id="594" r:id="rId42"/>
  </p:sldIdLst>
  <p:sldSz cx="12192000" cy="6858000"/>
  <p:notesSz cx="6797675" cy="9926638"/>
  <p:defaultTextStyle>
    <a:defPPr>
      <a:defRPr lang="ru-RU"/>
    </a:defPPr>
    <a:lvl1pPr marL="0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95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96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94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92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94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86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80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775" algn="l" defTabSz="91419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9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DD4"/>
    <a:srgbClr val="00A0E3"/>
    <a:srgbClr val="CCECFB"/>
    <a:srgbClr val="FFFFFF"/>
    <a:srgbClr val="00B0F0"/>
    <a:srgbClr val="0073C7"/>
    <a:srgbClr val="E9E9E9"/>
    <a:srgbClr val="DCDCDC"/>
    <a:srgbClr val="D7D7D7"/>
    <a:srgbClr val="D9DA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1" autoAdjust="0"/>
    <p:restoredTop sz="81128" autoAdjust="0"/>
  </p:normalViewPr>
  <p:slideViewPr>
    <p:cSldViewPr snapToGrid="0">
      <p:cViewPr varScale="1">
        <p:scale>
          <a:sx n="72" d="100"/>
          <a:sy n="72" d="100"/>
        </p:scale>
        <p:origin x="726" y="66"/>
      </p:cViewPr>
      <p:guideLst>
        <p:guide orient="horz" pos="113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7890B-CD3D-48BC-9B5E-0F8EC52368F3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3ECE9-3B00-478B-94E0-BAE0EBCC7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217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5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96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94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92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94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86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80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75" algn="l" defTabSz="914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3ECE9-3B00-478B-94E0-BAE0EBCC7E3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98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95" indent="0" algn="ctr">
              <a:buNone/>
              <a:defRPr sz="2000"/>
            </a:lvl2pPr>
            <a:lvl3pPr marL="914196" indent="0" algn="ctr">
              <a:buNone/>
              <a:defRPr sz="1900"/>
            </a:lvl3pPr>
            <a:lvl4pPr marL="1371294" indent="0" algn="ctr">
              <a:buNone/>
              <a:defRPr sz="1600"/>
            </a:lvl4pPr>
            <a:lvl5pPr marL="1828392" indent="0" algn="ctr">
              <a:buNone/>
              <a:defRPr sz="1600"/>
            </a:lvl5pPr>
            <a:lvl6pPr marL="2285494" indent="0" algn="ctr">
              <a:buNone/>
              <a:defRPr sz="1600"/>
            </a:lvl6pPr>
            <a:lvl7pPr marL="2742586" indent="0" algn="ctr">
              <a:buNone/>
              <a:defRPr sz="1600"/>
            </a:lvl7pPr>
            <a:lvl8pPr marL="3199680" indent="0" algn="ctr">
              <a:buNone/>
              <a:defRPr sz="1600"/>
            </a:lvl8pPr>
            <a:lvl9pPr marL="3656775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2305-2031-4507-9544-A1CFF39E6D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ECB0-4CCE-478A-A575-506E7F329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2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2305-2031-4507-9544-A1CFF39E6D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ECB0-4CCE-478A-A575-506E7F329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16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2305-2031-4507-9544-A1CFF39E6D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ECB0-4CCE-478A-A575-506E7F329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5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2305-2031-4507-9544-A1CFF39E6D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ECB0-4CCE-478A-A575-506E7F329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16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7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2305-2031-4507-9544-A1CFF39E6D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ECB0-4CCE-478A-A575-506E7F329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64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2305-2031-4507-9544-A1CFF39E6D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ECB0-4CCE-478A-A575-506E7F329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49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2305-2031-4507-9544-A1CFF39E6D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ECB0-4CCE-478A-A575-506E7F329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522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2305-2031-4507-9544-A1CFF39E6D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ECB0-4CCE-478A-A575-506E7F329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388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2305-2031-4507-9544-A1CFF39E6D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ECB0-4CCE-478A-A575-506E7F329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508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5" indent="0">
              <a:buNone/>
              <a:defRPr sz="1500"/>
            </a:lvl2pPr>
            <a:lvl3pPr marL="914196" indent="0">
              <a:buNone/>
              <a:defRPr sz="1200"/>
            </a:lvl3pPr>
            <a:lvl4pPr marL="1371294" indent="0">
              <a:buNone/>
              <a:defRPr sz="1100"/>
            </a:lvl4pPr>
            <a:lvl5pPr marL="1828392" indent="0">
              <a:buNone/>
              <a:defRPr sz="1100"/>
            </a:lvl5pPr>
            <a:lvl6pPr marL="2285494" indent="0">
              <a:buNone/>
              <a:defRPr sz="1100"/>
            </a:lvl6pPr>
            <a:lvl7pPr marL="2742586" indent="0">
              <a:buNone/>
              <a:defRPr sz="1100"/>
            </a:lvl7pPr>
            <a:lvl8pPr marL="3199680" indent="0">
              <a:buNone/>
              <a:defRPr sz="1100"/>
            </a:lvl8pPr>
            <a:lvl9pPr marL="3656775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2305-2031-4507-9544-A1CFF39E6D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ECB0-4CCE-478A-A575-506E7F329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97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95" indent="0">
              <a:buNone/>
              <a:defRPr sz="2800"/>
            </a:lvl2pPr>
            <a:lvl3pPr marL="914196" indent="0">
              <a:buNone/>
              <a:defRPr sz="2400"/>
            </a:lvl3pPr>
            <a:lvl4pPr marL="1371294" indent="0">
              <a:buNone/>
              <a:defRPr sz="2000"/>
            </a:lvl4pPr>
            <a:lvl5pPr marL="1828392" indent="0">
              <a:buNone/>
              <a:defRPr sz="2000"/>
            </a:lvl5pPr>
            <a:lvl6pPr marL="2285494" indent="0">
              <a:buNone/>
              <a:defRPr sz="2000"/>
            </a:lvl6pPr>
            <a:lvl7pPr marL="2742586" indent="0">
              <a:buNone/>
              <a:defRPr sz="2000"/>
            </a:lvl7pPr>
            <a:lvl8pPr marL="3199680" indent="0">
              <a:buNone/>
              <a:defRPr sz="2000"/>
            </a:lvl8pPr>
            <a:lvl9pPr marL="3656775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5" indent="0">
              <a:buNone/>
              <a:defRPr sz="1500"/>
            </a:lvl2pPr>
            <a:lvl3pPr marL="914196" indent="0">
              <a:buNone/>
              <a:defRPr sz="1200"/>
            </a:lvl3pPr>
            <a:lvl4pPr marL="1371294" indent="0">
              <a:buNone/>
              <a:defRPr sz="1100"/>
            </a:lvl4pPr>
            <a:lvl5pPr marL="1828392" indent="0">
              <a:buNone/>
              <a:defRPr sz="1100"/>
            </a:lvl5pPr>
            <a:lvl6pPr marL="2285494" indent="0">
              <a:buNone/>
              <a:defRPr sz="1100"/>
            </a:lvl6pPr>
            <a:lvl7pPr marL="2742586" indent="0">
              <a:buNone/>
              <a:defRPr sz="1100"/>
            </a:lvl7pPr>
            <a:lvl8pPr marL="3199680" indent="0">
              <a:buNone/>
              <a:defRPr sz="1100"/>
            </a:lvl8pPr>
            <a:lvl9pPr marL="3656775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2305-2031-4507-9544-A1CFF39E6D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EECB0-4CCE-478A-A575-506E7F329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2" tIns="45718" rIns="91422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22" tIns="45718" rIns="91422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2" tIns="45718" rIns="9142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92305-2031-4507-9544-A1CFF39E6DE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2" tIns="45718" rIns="9142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2" tIns="45718" rIns="9142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EECB0-4CCE-478A-A575-506E7F329ED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4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l" defTabSz="9141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2" indent="-228552" algn="l" defTabSz="9141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5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6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5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6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2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2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wmf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emf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tif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1.png"/><Relationship Id="rId3" Type="http://schemas.openxmlformats.org/officeDocument/2006/relationships/image" Target="../media/image85.jpeg"/><Relationship Id="rId7" Type="http://schemas.openxmlformats.org/officeDocument/2006/relationships/image" Target="../media/image88.jpeg"/><Relationship Id="rId12" Type="http://schemas.openxmlformats.org/officeDocument/2006/relationships/image" Target="../media/image8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11" Type="http://schemas.openxmlformats.org/officeDocument/2006/relationships/image" Target="../media/image78.jpeg"/><Relationship Id="rId5" Type="http://schemas.openxmlformats.org/officeDocument/2006/relationships/image" Target="../media/image86.jpeg"/><Relationship Id="rId10" Type="http://schemas.openxmlformats.org/officeDocument/2006/relationships/image" Target="../media/image80.jpeg"/><Relationship Id="rId4" Type="http://schemas.openxmlformats.org/officeDocument/2006/relationships/image" Target="../media/image77.png"/><Relationship Id="rId9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050776C-384B-4D63-BBFE-CC12E911FD8D}"/>
              </a:ext>
            </a:extLst>
          </p:cNvPr>
          <p:cNvSpPr/>
          <p:nvPr/>
        </p:nvSpPr>
        <p:spPr>
          <a:xfrm>
            <a:off x="0" y="4718649"/>
            <a:ext cx="12192000" cy="2139351"/>
          </a:xfrm>
          <a:prstGeom prst="rect">
            <a:avLst/>
          </a:prstGeom>
          <a:solidFill>
            <a:srgbClr val="008D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2"/>
          <p:cNvSpPr>
            <a:spLocks noChangeArrowheads="1"/>
          </p:cNvSpPr>
          <p:nvPr/>
        </p:nvSpPr>
        <p:spPr bwMode="auto">
          <a:xfrm>
            <a:off x="632497" y="5233905"/>
            <a:ext cx="586409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А.Н. Береговских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Советник РААСН, профессор МААМ,</a:t>
            </a:r>
            <a:endParaRPr kumimoji="0" lang="en-US" alt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Председатель Совета Национальной Гильдии Градостроителей,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Руководитель ООО «ИТП «Град»</a:t>
            </a:r>
            <a:r>
              <a:rPr kumimoji="0" lang="ru-RU" alt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2" name="Рисунок 3">
            <a:extLst>
              <a:ext uri="{FF2B5EF4-FFF2-40B4-BE49-F238E27FC236}">
                <a16:creationId xmlns="" xmlns:a16="http://schemas.microsoft.com/office/drawing/2014/main" id="{9A7CAF30-E748-48F7-A61B-E9B4CE18FC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7523" y="5341229"/>
            <a:ext cx="2354675" cy="85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632497" y="2437446"/>
            <a:ext cx="10944310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53958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413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и внедрение государственной информационной системы обеспечения градостроительной деятельности </a:t>
            </a:r>
            <a:r>
              <a:rPr lang="en-US" sz="2400" b="1" dirty="0" smtClean="0">
                <a:solidFill>
                  <a:srgbClr val="413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solidFill>
                  <a:srgbClr val="413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b="1" dirty="0" smtClean="0">
                <a:solidFill>
                  <a:srgbClr val="413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Ямало-Ненецкого </a:t>
            </a:r>
            <a:r>
              <a:rPr lang="ru-RU" sz="2400" b="1" dirty="0">
                <a:solidFill>
                  <a:srgbClr val="413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автономного округа</a:t>
            </a:r>
            <a:endParaRPr lang="ru-RU" altLang="ru-RU" sz="2250" b="1" dirty="0">
              <a:solidFill>
                <a:srgbClr val="0073C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8" y="279546"/>
            <a:ext cx="1078608" cy="14615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908708" y="631404"/>
            <a:ext cx="859030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53958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8DD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ДЕПАРТАМЕНТ СТРОИТЕЛЬСТВА </a:t>
            </a:r>
          </a:p>
          <a:p>
            <a:pPr lv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8DD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ЖИЛИЩНОЙ ПОЛИТИКИ </a:t>
            </a:r>
          </a:p>
          <a:p>
            <a:pPr lv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8DD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ЯМАЛО</a:t>
            </a:r>
            <a:r>
              <a:rPr lang="en-US" altLang="ru-RU" sz="2000" b="1" dirty="0" smtClean="0">
                <a:solidFill>
                  <a:srgbClr val="008DD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ru-RU" altLang="ru-RU" sz="2000" b="1" dirty="0" smtClean="0">
                <a:solidFill>
                  <a:srgbClr val="008DD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НЕНЕЦКОГО АВТОНОМНОГО ОКРУГА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9513116" y="571048"/>
            <a:ext cx="2463779" cy="1112091"/>
            <a:chOff x="9513116" y="571048"/>
            <a:chExt cx="2463779" cy="1112091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0742065" y="804511"/>
              <a:ext cx="760133" cy="565983"/>
            </a:xfrm>
            <a:prstGeom prst="rect">
              <a:avLst/>
            </a:prstGeom>
            <a:solidFill>
              <a:srgbClr val="008D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9513116" y="571048"/>
              <a:ext cx="1435361" cy="984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45720" rIns="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ru-RU" sz="5800" b="1" dirty="0" smtClean="0">
                  <a:solidFill>
                    <a:srgbClr val="008DD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  <a:endParaRPr kumimoji="0" lang="ru-RU" altLang="ru-RU" sz="5800" b="1" i="0" u="none" strike="noStrike" cap="none" normalizeH="0" baseline="0" dirty="0" smtClean="0">
                <a:ln>
                  <a:noFill/>
                </a:ln>
                <a:solidFill>
                  <a:srgbClr val="008DD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ectangle 2"/>
            <p:cNvSpPr>
              <a:spLocks noChangeArrowheads="1"/>
            </p:cNvSpPr>
            <p:nvPr/>
          </p:nvSpPr>
          <p:spPr bwMode="auto">
            <a:xfrm>
              <a:off x="10082953" y="1367668"/>
              <a:ext cx="1893942" cy="315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53958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ru-RU" sz="1450" b="1" dirty="0" smtClean="0">
                  <a:solidFill>
                    <a:srgbClr val="413C7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г. Салехард</a:t>
              </a:r>
              <a:endParaRPr kumimoji="0" lang="ru-RU" altLang="ru-RU" sz="1450" b="1" i="0" u="none" strike="noStrike" cap="none" normalizeH="0" baseline="0" dirty="0" smtClean="0">
                <a:ln>
                  <a:noFill/>
                </a:ln>
                <a:solidFill>
                  <a:srgbClr val="413C7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Rectangle 2"/>
            <p:cNvSpPr>
              <a:spLocks noChangeArrowheads="1"/>
            </p:cNvSpPr>
            <p:nvPr/>
          </p:nvSpPr>
          <p:spPr bwMode="auto">
            <a:xfrm>
              <a:off x="10617676" y="798951"/>
              <a:ext cx="1277913" cy="279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53958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35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июня</a:t>
              </a:r>
              <a:endParaRPr lang="ru-RU" altLang="ru-RU" sz="13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Rectangle 2"/>
            <p:cNvSpPr>
              <a:spLocks noChangeArrowheads="1"/>
            </p:cNvSpPr>
            <p:nvPr/>
          </p:nvSpPr>
          <p:spPr bwMode="auto">
            <a:xfrm>
              <a:off x="10625943" y="953861"/>
              <a:ext cx="98735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45720" rIns="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ru-RU" sz="23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2019</a:t>
              </a:r>
              <a:endParaRPr kumimoji="0" lang="ru-RU" altLang="ru-RU" sz="23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020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100" y="154450"/>
            <a:ext cx="11137900" cy="707882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ФЕДЕРАЛЬНЫЕ ПРОЕКТЫ, РЕАЛИЗУЕМЫЕ В РАМКАХ НАЦИОНАЛЬНЫХ ПРОЕКТОВ, В ЧАСТИ, КАСАЮЩЕЙСЯ ЯМАЛО-НЕНЕЦКОГО  АВТОНОМНОГО ОКРУГА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6" name="Скругленный прямоугольник 33"/>
          <p:cNvSpPr/>
          <p:nvPr/>
        </p:nvSpPr>
        <p:spPr>
          <a:xfrm>
            <a:off x="1214048" y="1003236"/>
            <a:ext cx="2637609" cy="281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Здравоохранение</a:t>
            </a:r>
            <a:endParaRPr lang="ru-RU" sz="1600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Скругленный прямоугольник 35"/>
          <p:cNvSpPr/>
          <p:nvPr/>
        </p:nvSpPr>
        <p:spPr>
          <a:xfrm>
            <a:off x="1094156" y="4828669"/>
            <a:ext cx="1757952" cy="2194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Наука</a:t>
            </a:r>
          </a:p>
        </p:txBody>
      </p:sp>
      <p:sp>
        <p:nvSpPr>
          <p:cNvPr id="10" name="Скругленный прямоугольник 37"/>
          <p:cNvSpPr/>
          <p:nvPr/>
        </p:nvSpPr>
        <p:spPr>
          <a:xfrm>
            <a:off x="5345749" y="4252355"/>
            <a:ext cx="1844004" cy="24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Экология</a:t>
            </a:r>
          </a:p>
        </p:txBody>
      </p:sp>
      <p:pic>
        <p:nvPicPr>
          <p:cNvPr id="13" name="Рисунок 45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3" t="8241" r="9630" b="22870"/>
          <a:stretch/>
        </p:blipFill>
        <p:spPr>
          <a:xfrm>
            <a:off x="471678" y="903574"/>
            <a:ext cx="549846" cy="474027"/>
          </a:xfrm>
          <a:prstGeom prst="rect">
            <a:avLst/>
          </a:prstGeom>
        </p:spPr>
      </p:pic>
      <p:pic>
        <p:nvPicPr>
          <p:cNvPr id="14" name="Picture 2" descr="ÐÐ°ÑÑÐ¸Ð½ÐºÐ¸ Ð¿Ð¾ Ð·Ð°Ð¿ÑÐ¾ÑÑ Ð´Ð¾ÑÐ¾Ð³Ð¸ Ð¸ÐºÐ¾Ð½ÐºÐ°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411" y="908064"/>
            <a:ext cx="521881" cy="52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40"/>
          <p:cNvSpPr/>
          <p:nvPr/>
        </p:nvSpPr>
        <p:spPr>
          <a:xfrm>
            <a:off x="5312843" y="2567471"/>
            <a:ext cx="2463240" cy="3106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Цифровая экономика</a:t>
            </a:r>
          </a:p>
        </p:txBody>
      </p:sp>
      <p:sp>
        <p:nvSpPr>
          <p:cNvPr id="16" name="Скругленный прямоугольник 38"/>
          <p:cNvSpPr/>
          <p:nvPr/>
        </p:nvSpPr>
        <p:spPr>
          <a:xfrm>
            <a:off x="5030437" y="885438"/>
            <a:ext cx="2931939" cy="6090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Безопасные </a:t>
            </a:r>
            <a:r>
              <a:rPr lang="ru-RU" sz="1600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6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качественные автомобильные дороги</a:t>
            </a:r>
          </a:p>
        </p:txBody>
      </p:sp>
      <p:pic>
        <p:nvPicPr>
          <p:cNvPr id="17" name="Рисунок 48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r="8183" b="15278"/>
          <a:stretch/>
        </p:blipFill>
        <p:spPr>
          <a:xfrm>
            <a:off x="8424190" y="1020737"/>
            <a:ext cx="590550" cy="594296"/>
          </a:xfrm>
          <a:prstGeom prst="rect">
            <a:avLst/>
          </a:prstGeom>
        </p:spPr>
      </p:pic>
      <p:sp>
        <p:nvSpPr>
          <p:cNvPr id="20" name="Скругленный прямоугольник 42"/>
          <p:cNvSpPr/>
          <p:nvPr/>
        </p:nvSpPr>
        <p:spPr>
          <a:xfrm>
            <a:off x="9228527" y="1036959"/>
            <a:ext cx="2988076" cy="4799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Международная кооперация и экспорт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29189" y="4066227"/>
            <a:ext cx="759132" cy="677265"/>
          </a:xfrm>
          <a:prstGeom prst="rect">
            <a:avLst/>
          </a:prstGeom>
        </p:spPr>
      </p:pic>
      <p:pic>
        <p:nvPicPr>
          <p:cNvPr id="24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0" y="4631667"/>
            <a:ext cx="613464" cy="61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https://st2.depositphotos.com/4520249/7735/v/950/depositphotos_77351800-stock-illustration-digital-marketing-network-ico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7" t="10164" r="10394" b="10247"/>
          <a:stretch/>
        </p:blipFill>
        <p:spPr bwMode="auto">
          <a:xfrm>
            <a:off x="4529189" y="2476613"/>
            <a:ext cx="561365" cy="56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4529190" y="3015763"/>
            <a:ext cx="377992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«Кадры для цифровой экономики»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«Информационная инфраструктура </a:t>
            </a: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ЯНАО»</a:t>
            </a:r>
            <a:endParaRPr lang="ru-RU" sz="1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«Информационная безопасность </a:t>
            </a: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ЯНАО»</a:t>
            </a:r>
            <a:endParaRPr lang="ru-RU" sz="1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«Цифровое государственное управление </a:t>
            </a: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ЯНАО»</a:t>
            </a:r>
            <a:endParaRPr lang="ru-RU" sz="1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529189" y="1515038"/>
            <a:ext cx="377992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«Региональный проект </a:t>
            </a: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ЯНАО, 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также </a:t>
            </a: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Салехардской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городской агломерации на 2019-2024 годы»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«Безопасность дорожного движения»</a:t>
            </a:r>
          </a:p>
        </p:txBody>
      </p:sp>
      <p:sp>
        <p:nvSpPr>
          <p:cNvPr id="32" name="Скругленный прямоугольник 36"/>
          <p:cNvSpPr/>
          <p:nvPr/>
        </p:nvSpPr>
        <p:spPr>
          <a:xfrm>
            <a:off x="9259644" y="3037911"/>
            <a:ext cx="1823960" cy="2813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Культура</a:t>
            </a:r>
          </a:p>
        </p:txBody>
      </p:sp>
      <p:pic>
        <p:nvPicPr>
          <p:cNvPr id="33" name="Picture 6" descr="Ð¾Ð±ÑÐµÑÑÐ²ÐµÐ½Ð½Ð°Ñ, Ð¼ÑÐ·ÐµÐ¹, Ð·Ð½Ð°Ðº Ð·Ð½Ð°ÑÐ¾Ðº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08" y="2878075"/>
            <a:ext cx="595805" cy="59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8424191" y="3419761"/>
            <a:ext cx="3635288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«Обеспечение качественно нового уровня развития инфраструктуры культуры» («Культурная среда»)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«Создание условий для реализации творческого потенциала нации» («Творческие люди»)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</a:t>
            </a:r>
            <a:r>
              <a:rPr lang="ru-RU" sz="12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Цифровизация</a:t>
            </a: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услуг и формирование информационного пространства в сфере культуры» («Цифровая культура»)</a:t>
            </a:r>
            <a:endParaRPr lang="ru-RU" sz="1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71060" y="1319259"/>
            <a:ext cx="4023362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«Развитие системы оказания первичной медико-санитарной помощи»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«Борьба с сердечно-сосудистыми заболеваниями»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«Борьба с онкологическими заболеваниями»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«Программа развития детского здравоохранения </a:t>
            </a: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ЯНАО, 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включая создание современной инфраструктуры оказания медицинской помощи детям»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«Обеспечение медицинских организаций системы здравоохранения </a:t>
            </a: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 квалифицированными 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кадрами»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«Создание единого цифрового контура в здравоохранении </a:t>
            </a: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ЯНАО»</a:t>
            </a:r>
            <a:endParaRPr lang="ru-RU" sz="1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«Развитие экспорта медицинских услуг»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424190" y="1691515"/>
            <a:ext cx="376781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«Экспорт продукции агропромышленного комплекса </a:t>
            </a: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ЯНАО»</a:t>
            </a:r>
            <a:endParaRPr lang="ru-RU" sz="1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«Экспорт услуг»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«Системные меры содействия международной кооперации и экспорту </a:t>
            </a: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ЯНАО»</a:t>
            </a:r>
            <a:endParaRPr lang="ru-RU" sz="1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71060" y="5235419"/>
            <a:ext cx="376781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«Развитие научной и научно-производственной кооперации»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«Развитие передовой инфраструктуры для проведения исследований и разработок в РФ»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«Развитие кадрового потенциала в сфере исследований и разработок»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529188" y="4728854"/>
            <a:ext cx="3779925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«Чистая страна»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«Комплексная система обращения с твердыми коммунальными отходами на территории </a:t>
            </a: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ЯНАО»</a:t>
            </a:r>
            <a:endParaRPr lang="ru-RU" sz="1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«Чистая вода»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«Сохранение уникальных водных объектов»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«Сохранение лесов»</a:t>
            </a:r>
          </a:p>
        </p:txBody>
      </p:sp>
      <p:sp>
        <p:nvSpPr>
          <p:cNvPr id="42" name="Скругленный прямоугольник 39"/>
          <p:cNvSpPr/>
          <p:nvPr/>
        </p:nvSpPr>
        <p:spPr>
          <a:xfrm>
            <a:off x="9233196" y="5443169"/>
            <a:ext cx="3750753" cy="5230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Производительность труда </a:t>
            </a:r>
            <a:br>
              <a:rPr lang="ru-RU" sz="16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поддержка занятости</a:t>
            </a:r>
          </a:p>
        </p:txBody>
      </p:sp>
      <p:pic>
        <p:nvPicPr>
          <p:cNvPr id="43" name="Picture 1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8" t="12884" r="7635" b="11582"/>
          <a:stretch/>
        </p:blipFill>
        <p:spPr bwMode="auto">
          <a:xfrm>
            <a:off x="8429001" y="5466643"/>
            <a:ext cx="585739" cy="53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8583348" y="6102610"/>
            <a:ext cx="363325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«Производительность 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труда и поддержка занятости в </a:t>
            </a: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 на 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 – 2024 годы»</a:t>
            </a:r>
          </a:p>
        </p:txBody>
      </p:sp>
    </p:spTree>
    <p:extLst>
      <p:ext uri="{BB962C8B-B14F-4D97-AF65-F5344CB8AC3E}">
        <p14:creationId xmlns:p14="http://schemas.microsoft.com/office/powerpoint/2010/main" val="2342223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144029" y="247230"/>
            <a:ext cx="10544128" cy="4001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СТРУКТУРА ИНФОРМАЦИОННЫХ РЕСУРСОВ ГИСОГД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5478" y="1038142"/>
            <a:ext cx="9135570" cy="4712055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800" b="1" dirty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Разделы ГИСОГД представляют собой автоматизированные реестры, </a:t>
            </a:r>
            <a:endParaRPr lang="en-US" sz="1800" b="1" dirty="0" smtClean="0">
              <a:solidFill>
                <a:srgbClr val="008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1800" b="1" dirty="0" smtClean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содержащие </a:t>
            </a:r>
            <a:r>
              <a:rPr lang="ru-RU" sz="1800" b="1" dirty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данные, сгруппированные по </a:t>
            </a:r>
            <a:r>
              <a:rPr lang="ru-RU" sz="1800" b="1" dirty="0" smtClean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типам: </a:t>
            </a:r>
          </a:p>
          <a:p>
            <a:pPr algn="ctr">
              <a:lnSpc>
                <a:spcPct val="80000"/>
              </a:lnSpc>
            </a:pPr>
            <a:endParaRPr lang="ru-RU" sz="1800" b="1" dirty="0" smtClean="0">
              <a:solidFill>
                <a:srgbClr val="008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fontAlgn="base">
              <a:buFont typeface="+mj-lt"/>
              <a:buAutoNum type="arabicParenR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«Документы территориального планирования РФ»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fontAlgn="base">
              <a:buFont typeface="+mj-lt"/>
              <a:buAutoNum type="arabicParenR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Документы территориального планирования двух и более субъектов РФ,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документы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территориального планирования субъектов РФ»;</a:t>
            </a:r>
          </a:p>
          <a:p>
            <a:pPr marL="342900" lvl="0" indent="-342900" fontAlgn="base">
              <a:buFont typeface="+mj-lt"/>
              <a:buAutoNum type="arabicParenR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«Документы территориального планирования МО»;</a:t>
            </a:r>
          </a:p>
          <a:p>
            <a:pPr marL="342900" lvl="0" indent="-342900" fontAlgn="base">
              <a:buFont typeface="+mj-lt"/>
              <a:buAutoNum type="arabicParenR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«Нормативы градостроительного проектирования»;</a:t>
            </a:r>
          </a:p>
          <a:p>
            <a:pPr marL="342900" lvl="0" indent="-342900" fontAlgn="base">
              <a:buFont typeface="+mj-lt"/>
              <a:buAutoNum type="arabicParenR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«Градостроительное зонирование»;</a:t>
            </a:r>
          </a:p>
          <a:p>
            <a:pPr marL="342900" lvl="0" indent="-342900" fontAlgn="base">
              <a:buFont typeface="+mj-lt"/>
              <a:buAutoNum type="arabicParenR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«Правила благоустройства территории»;</a:t>
            </a:r>
          </a:p>
          <a:p>
            <a:pPr marL="342900" lvl="0" indent="-342900" fontAlgn="base">
              <a:buFont typeface="+mj-lt"/>
              <a:buAutoNum type="arabicParenR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«Планировка территории»;</a:t>
            </a:r>
          </a:p>
          <a:p>
            <a:pPr marL="342900" lvl="0" indent="-342900" fontAlgn="base">
              <a:buFont typeface="+mj-lt"/>
              <a:buAutoNum type="arabicParenR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«Инженерные изыскания»;</a:t>
            </a:r>
          </a:p>
          <a:p>
            <a:pPr marL="342900" lvl="0" indent="-342900" fontAlgn="base">
              <a:buFont typeface="+mj-lt"/>
              <a:buAutoNum type="arabicParenR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«Искусственные земельные участки»;</a:t>
            </a:r>
          </a:p>
          <a:p>
            <a:pPr marL="342900" lvl="0" indent="-342900" fontAlgn="base">
              <a:buFont typeface="+mj-lt"/>
              <a:buAutoNum type="arabicParenR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«Зоны с особыми условиями использования территории»;</a:t>
            </a:r>
          </a:p>
          <a:p>
            <a:pPr marL="342900" lvl="0" indent="-342900" fontAlgn="base">
              <a:buFont typeface="+mj-lt"/>
              <a:buAutoNum type="arabicParenR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«План наземных и подземных коммуникаций»;</a:t>
            </a:r>
          </a:p>
          <a:p>
            <a:pPr marL="342900" lvl="0" indent="-342900" fontAlgn="base">
              <a:buFont typeface="+mj-lt"/>
              <a:buAutoNum type="arabicParenR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«Резервирование земель и изъятие земельных участков»;</a:t>
            </a:r>
          </a:p>
          <a:p>
            <a:pPr marL="342900" lvl="0" indent="-342900" fontAlgn="base">
              <a:buFont typeface="+mj-lt"/>
              <a:buAutoNum type="arabicParenR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«Дела о застроенных или подлежащих застройке земельных участках»;</a:t>
            </a:r>
          </a:p>
          <a:p>
            <a:pPr marL="342900" lvl="0" indent="-342900" fontAlgn="base">
              <a:buFont typeface="+mj-lt"/>
              <a:buAutoNum type="arabicParenR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«Программы реализации документов территориального планирования»;</a:t>
            </a:r>
          </a:p>
          <a:p>
            <a:pPr marL="342900" lvl="0" indent="-342900" fontAlgn="base">
              <a:buFont typeface="+mj-lt"/>
              <a:buAutoNum type="arabicParenR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«Особо охраняемые природные территории»;</a:t>
            </a:r>
          </a:p>
          <a:p>
            <a:pPr marL="342900" lvl="0" indent="-342900" fontAlgn="base">
              <a:buFont typeface="+mj-lt"/>
              <a:buAutoNum type="arabicParenR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«Лесохозяйственные регламенты лесничества, лесопарки»;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иные разделы, предусмотренные законодательством РФ и ЯНАО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33570" y="1924152"/>
            <a:ext cx="4663355" cy="3323983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r>
              <a:rPr lang="ru-RU" sz="1400" dirty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случаях, предусмотренных </a:t>
            </a:r>
            <a:r>
              <a:rPr lang="ru-RU" sz="1400" dirty="0" smtClean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НПА ЯНАО, </a:t>
            </a:r>
          </a:p>
          <a:p>
            <a:r>
              <a:rPr lang="ru-RU" sz="1400" dirty="0" smtClean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400" dirty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 могут создаваться дополнительные разделы ГИСОГД с иными сведениями, документами </a:t>
            </a:r>
            <a:r>
              <a:rPr lang="ru-RU" sz="1400" dirty="0" smtClean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 smtClean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 smtClean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400" dirty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материалами, не содержащимися в основных разделах, при этом </a:t>
            </a:r>
            <a:r>
              <a:rPr lang="ru-RU" sz="1400" dirty="0" smtClean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НПА ЯНАО не </a:t>
            </a:r>
            <a:r>
              <a:rPr lang="ru-RU" sz="1400" dirty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могут быть установлены не предусмотренные законодательством Российской Федерации требования к хозяйствующим субъектам по предоставлению сведений, документов, материалов для размещения в дополнительных разделах </a:t>
            </a:r>
            <a:r>
              <a:rPr lang="ru-RU" sz="1400" dirty="0" smtClean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 </a:t>
            </a:r>
          </a:p>
          <a:p>
            <a:endParaRPr lang="ru-RU" sz="1400" b="1" dirty="0" smtClean="0">
              <a:solidFill>
                <a:srgbClr val="008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b="1" dirty="0" smtClean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 </a:t>
            </a:r>
            <a:r>
              <a:rPr lang="ru-RU" sz="1400" b="1" dirty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сведениями, документами, материалами различных разделов допускается установление связей, обеспечивающих их автоматическую обработку</a:t>
            </a:r>
          </a:p>
        </p:txBody>
      </p:sp>
      <p:sp>
        <p:nvSpPr>
          <p:cNvPr id="15" name="Овал 14"/>
          <p:cNvSpPr/>
          <p:nvPr/>
        </p:nvSpPr>
        <p:spPr>
          <a:xfrm>
            <a:off x="5898220" y="2407592"/>
            <a:ext cx="1203913" cy="1178552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8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71424" y="2270957"/>
            <a:ext cx="2575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>
                <a:solidFill>
                  <a:prstClr val="black"/>
                </a:solidFill>
                <a:latin typeface="Bookman Old Style" panose="02050604050505020204" pitchFamily="18" charset="0"/>
                <a:ea typeface="Adobe Ming Std L" panose="02020300000000000000" pitchFamily="18" charset="-128"/>
                <a:cs typeface="Tahoma" panose="020B060403050404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232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4029" y="101949"/>
            <a:ext cx="10375309" cy="707882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 </a:t>
            </a:r>
            <a:r>
              <a:rPr lang="en-US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20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«ДОКУМЕНТЫ ТЕРРИТОРИАЛЬНОГО ПЛАНИРОВАНИЯ РОССИЙСКОЙ ФЕДЕРАЦИИ»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000398" y="886744"/>
            <a:ext cx="10191205" cy="5603049"/>
            <a:chOff x="566442" y="919919"/>
            <a:chExt cx="10191205" cy="5603049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" t="2447" r="1018" b="2011"/>
            <a:stretch/>
          </p:blipFill>
          <p:spPr>
            <a:xfrm>
              <a:off x="566442" y="919919"/>
              <a:ext cx="10191205" cy="560304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0000">
              <a:off x="3821160" y="2940708"/>
              <a:ext cx="1520429" cy="1946920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566442" y="919919"/>
              <a:ext cx="3995510" cy="486850"/>
            </a:xfrm>
            <a:prstGeom prst="rect">
              <a:avLst/>
            </a:prstGeom>
            <a:solidFill>
              <a:srgbClr val="CCEC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132255" y="3993942"/>
              <a:ext cx="1108338" cy="387794"/>
            </a:xfrm>
            <a:prstGeom prst="rect">
              <a:avLst/>
            </a:prstGeom>
          </p:spPr>
          <p:txBody>
            <a:bodyPr wrap="square" lIns="91424" tIns="45718" rIns="91424" bIns="45718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800" b="1" dirty="0" smtClean="0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Ямало-Ненецкий автономный округ</a:t>
              </a:r>
              <a:endParaRPr lang="ru-RU" sz="8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1000398" y="884421"/>
            <a:ext cx="8403661" cy="954107"/>
          </a:xfrm>
          <a:prstGeom prst="rect">
            <a:avLst/>
          </a:prstGeom>
          <a:solidFill>
            <a:srgbClr val="CCECFB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Содержит предусмотренные СТП РФ карты планируемого размещения объектов федерального значения, а также положения о территориальном планировании применительно к территории РФ, правовые акты уполномоченных ОГВ РФ, которыми утверждены соответствующие СТП РФ, правовые акты, которыми в указанные схемы внесены изменения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02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4029" y="101949"/>
            <a:ext cx="10558613" cy="707882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 </a:t>
            </a:r>
            <a:r>
              <a:rPr lang="en-US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0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«ДОКУМЕНТЫ ТЕРПЛАНИРОВАНИЯ ДВУХ И БОЛЕЕ СУБЪЕКТОВ РФ, ДОКУМЕНТЫ ТЕРПЛАНИРОВАНИЯ СУБЪЕКТОВ РФ»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" y="891336"/>
            <a:ext cx="5253740" cy="55094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91469" y="1559114"/>
            <a:ext cx="5938378" cy="584771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СХЕМА ТЕРРИТОРИАЛЬНОГО ПЛАНИРОВАНИЯ ЯМАЛО-НЕНЕЦКОГО АВТОНОМНОГО ОКРУГА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91469" y="2193860"/>
            <a:ext cx="6186674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Содержит предусмотренные СТП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двух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более субъектов РФ, СТП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карты планируемого размещения объектов регионального значения и положения о территориальном планировании применительно к территории двух и более субъектов РФ, правовые акты уполномоченных ОГВ субъектов Российской Федерации, которыми утверждены соответствующие СТП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СРФ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правовые акты, которыми в указанные схемы внесены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изменения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48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4029" y="101949"/>
            <a:ext cx="10427861" cy="707882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 </a:t>
            </a:r>
            <a:r>
              <a:rPr lang="en-US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</a:t>
            </a:r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«ДОКУМЕНТЫ ТЕРРИТОРИАЛЬНОГО ПЛАНИРОВАНИЯ МУНИЦИПАЛЬНОГО ОБРАЗОВАНИЯ»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2761" y="5830190"/>
            <a:ext cx="4999749" cy="523216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СХЕМА ТЕРРИТОРИАЛЬНОГО ПЛАНИРОВАНИЯ ШУРЫШКАРСКОГО МУНИЦИПАЛЬНОГО РАЙОНА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2" y="867550"/>
            <a:ext cx="5180749" cy="49626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783723" y="881985"/>
            <a:ext cx="7924799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Содержит предусмотренные СТП МР, ГП поселений, ГП ГО карты планируемого размещения соответственно объектов местного значения МР, объектов местного значения поселения, объектов местного значения ГО,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карты границ населенных пунктов, карты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функциональных зон, а также положения о территориальном планировании, МПА, которыми утверждены соответствующие СТП МР, ГП поселений, ГП ГО, МПА, которыми в указанные схемы, ГП внесены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изменения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61105" y="2531946"/>
            <a:ext cx="7448485" cy="523216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>
            <a:defPPr>
              <a:defRPr lang="ru-RU"/>
            </a:defPPr>
            <a:lvl1pPr>
              <a:defRPr sz="14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r>
              <a:rPr lang="ru-RU" dirty="0"/>
              <a:t>ГЕНЕРАЛЬНЫЙ ПЛАН МУНИЦИПАЛЬНОГО ОБРАЗОВАНИЯ </a:t>
            </a:r>
            <a:r>
              <a:rPr lang="ru-RU" dirty="0" err="1"/>
              <a:t>ШУРЫШКАРСКОЕ</a:t>
            </a:r>
            <a:r>
              <a:rPr lang="ru-RU" dirty="0"/>
              <a:t> </a:t>
            </a:r>
            <a:r>
              <a:rPr lang="ru-RU" dirty="0" smtClean="0"/>
              <a:t>Карта планируемого размещения объектов местного значения поселения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595" y="3055162"/>
            <a:ext cx="5886927" cy="370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6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4029" y="259605"/>
            <a:ext cx="10427861" cy="4001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 </a:t>
            </a:r>
            <a:r>
              <a:rPr lang="en-US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0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«НОРМАТИВЫ ГРАДОСТРОИЕТЛЬНОГО ПРОЕКТИРОВАНИЯ»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767" y="2048007"/>
            <a:ext cx="2818896" cy="422834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60" y="2419490"/>
            <a:ext cx="2748552" cy="404344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460374" y="901293"/>
            <a:ext cx="826321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Содержит РНГП, МНГП МР, поселений, городских округов,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нормативные правовые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акты уполномоченных ОГВ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уполномоченных ОМС, которыми утверждены соответствующие НГП, НПА, которыми в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внесены изменения в НГП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428" y="2419490"/>
            <a:ext cx="3209253" cy="404344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567" y="911803"/>
            <a:ext cx="2829030" cy="38758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363" y="2031060"/>
            <a:ext cx="2801719" cy="393728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193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4029" y="259605"/>
            <a:ext cx="10427861" cy="4001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 </a:t>
            </a:r>
            <a:r>
              <a:rPr lang="en-US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«ГРАДОСТРОИЕТЛЬНОГО ЗОНИРОВАНИЕ ТЕРРИТОРИИ»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0375" y="1210368"/>
            <a:ext cx="4687235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Содержит входящие в состав правил землепользования и застройки поселений, городских округов, межселенных территорий, порядок применения и внесения изменений в правила землепользования и застройки, карты градостроительного зонирования, градостроительные регламенты,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муниципальные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правовые акты, которыми утверждены правила землепользования и застройки,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муниципальные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правовые акты, которыми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внесены изменения в правила землепользования и застройки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" t="6230" r="3643" b="12897"/>
          <a:stretch/>
        </p:blipFill>
        <p:spPr>
          <a:xfrm>
            <a:off x="5318235" y="887798"/>
            <a:ext cx="6253656" cy="55144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1821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4029" y="259605"/>
            <a:ext cx="10427861" cy="4001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 </a:t>
            </a:r>
            <a:r>
              <a:rPr lang="en-US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</a:t>
            </a:r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«ПРАВИЛА БЛАГОУСТРОЙСТВА ТЕРРИТОРИИ»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6738" y="1031537"/>
            <a:ext cx="4687235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Содержит правила благоустройства территории, муниципальные правовые акты, которыми утверждены правила благоустройства территории,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муниципальные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правовые акты, которыми внесены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изменения в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правила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благоустройства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" t="1266" r="630"/>
          <a:stretch/>
        </p:blipFill>
        <p:spPr>
          <a:xfrm>
            <a:off x="556342" y="3215465"/>
            <a:ext cx="6583529" cy="315526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7935310" y="1027497"/>
            <a:ext cx="3634603" cy="5322208"/>
            <a:chOff x="8435028" y="1935891"/>
            <a:chExt cx="3108139" cy="4551298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15" t="65212"/>
            <a:stretch/>
          </p:blipFill>
          <p:spPr>
            <a:xfrm>
              <a:off x="8435546" y="4291914"/>
              <a:ext cx="3107621" cy="2195275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028" y="1935891"/>
              <a:ext cx="3108139" cy="2258459"/>
            </a:xfrm>
            <a:prstGeom prst="rect">
              <a:avLst/>
            </a:prstGeom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0069" y="1364165"/>
            <a:ext cx="3214519" cy="460248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454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4029" y="259605"/>
            <a:ext cx="10427861" cy="4001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 </a:t>
            </a:r>
            <a:r>
              <a:rPr lang="en-US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VII</a:t>
            </a:r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«ПЛАНИРОВКА ТЕРРИТОРИИ»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2835" y="1059366"/>
            <a:ext cx="1124569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Содержит основную часть проектов планировки территории и основную часть проектов межевания территории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том числе подготовленных в составе проектов планировки), утвержденных применительно к территории ЯНАО, правовые акты уполномоченных ОГВ РФ, ОГВ ЯНАО, муниципальные правовые акты, которыми утверждены соответствующие проекты планировки территории и проекты межевания территории, правовые акты и муниципальные правовые акты, которыми вносятся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изменения в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соответствующие проекты планировки территории и проекты межевания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территории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34" y="2705021"/>
            <a:ext cx="4842133" cy="38129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760" y="2480327"/>
            <a:ext cx="4594862" cy="403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2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4029" y="101949"/>
            <a:ext cx="10427861" cy="707882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РАЗДЕЛЫ ГИСОГД В СООТВЕТСТВИИ СО СТРУКТУРОЙ ИНФОРМАЦИОННЫХ РЕСУРСОВ ГИСОГД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462" r="28666"/>
          <a:stretch/>
        </p:blipFill>
        <p:spPr>
          <a:xfrm>
            <a:off x="6776567" y="809831"/>
            <a:ext cx="5013436" cy="257114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84922" y="1593517"/>
            <a:ext cx="6284325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Содержит материалы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результаты инженерных изысканий, выполненных на территории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подготовки документации по планировке территории, проектной документации, строительства, реконструкции </a:t>
            </a:r>
            <a:r>
              <a:rPr lang="ru-RU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ОКС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также материалы и результаты иных видов инженерных изысканий, выполненных в отношении территории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ЯНАО,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территории муниципальных образований, входящих в состав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agenda_divider"/>
          <p:cNvSpPr>
            <a:spLocks noChangeArrowheads="1"/>
          </p:cNvSpPr>
          <p:nvPr/>
        </p:nvSpPr>
        <p:spPr bwMode="gray">
          <a:xfrm>
            <a:off x="30789" y="3651320"/>
            <a:ext cx="7851974" cy="844810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 type="none" w="lg" len="lg"/>
          </a:ln>
        </p:spPr>
        <p:txBody>
          <a:bodyPr wrap="square" lIns="471222" tIns="144000" bIns="144000" anchor="ctr">
            <a:spAutoFit/>
          </a:bodyPr>
          <a:lstStyle/>
          <a:p>
            <a:r>
              <a:rPr lang="ru-RU" altLang="ru-RU" sz="1800" b="1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 </a:t>
            </a:r>
            <a:r>
              <a:rPr lang="en-US" altLang="ru-RU" sz="1800" b="1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IX</a:t>
            </a:r>
            <a:endParaRPr lang="ru-RU" altLang="ru-RU" sz="1800" b="1" dirty="0">
              <a:solidFill>
                <a:srgbClr val="00A0E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1800" b="1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800" b="1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Искусственные земельные участки</a:t>
            </a:r>
            <a:r>
              <a:rPr lang="ru-RU" altLang="ru-RU" sz="1800" b="1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en-US" altLang="ru-RU" sz="1800" b="1" dirty="0">
              <a:solidFill>
                <a:srgbClr val="00A0E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84924" y="4400785"/>
            <a:ext cx="5973931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Содержит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сведения, документы, материалы о создании искусственных земельных участков на территории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ЯНАО.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Включает в себя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разрешения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создание искусственного земельного участка, разрешение на проведение работ по созданию искусственного земельного участка, разрешение на ввод искусственно созданного земельного участка</a:t>
            </a:r>
          </a:p>
        </p:txBody>
      </p:sp>
      <p:sp>
        <p:nvSpPr>
          <p:cNvPr id="19" name="agenda_divider"/>
          <p:cNvSpPr>
            <a:spLocks noChangeArrowheads="1"/>
          </p:cNvSpPr>
          <p:nvPr/>
        </p:nvSpPr>
        <p:spPr bwMode="gray">
          <a:xfrm>
            <a:off x="30789" y="853091"/>
            <a:ext cx="7851974" cy="844810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 type="none" w="lg" len="lg"/>
          </a:ln>
        </p:spPr>
        <p:txBody>
          <a:bodyPr wrap="square" lIns="471222" tIns="144000" bIns="144000" anchor="ctr">
            <a:spAutoFit/>
          </a:bodyPr>
          <a:lstStyle/>
          <a:p>
            <a:r>
              <a:rPr lang="ru-RU" altLang="ru-RU" sz="1800" b="1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 </a:t>
            </a:r>
            <a:r>
              <a:rPr lang="en-US" altLang="ru-RU" sz="1800" b="1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VIII</a:t>
            </a:r>
            <a:endParaRPr lang="ru-RU" altLang="ru-RU" sz="1800" b="1" dirty="0">
              <a:solidFill>
                <a:srgbClr val="00A0E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1800" b="1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800" b="1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Инженерные изыскания</a:t>
            </a:r>
            <a:r>
              <a:rPr lang="ru-RU" altLang="ru-RU" sz="1800" b="1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en-US" altLang="ru-RU" sz="1800" b="1" dirty="0">
              <a:solidFill>
                <a:srgbClr val="00A0E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52500" t="7493" r="10688"/>
          <a:stretch/>
        </p:blipFill>
        <p:spPr>
          <a:xfrm>
            <a:off x="7220613" y="3758269"/>
            <a:ext cx="4112914" cy="290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3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144029" y="247230"/>
            <a:ext cx="10544128" cy="4001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ЦЕЛИ </a:t>
            </a:r>
            <a:r>
              <a:rPr lang="en-US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СОЗДАНИЯ И ВНЕДРЕНИЯ ГИСОГД В ЯНАО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00160" y="1017494"/>
            <a:ext cx="1023968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переход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ведению ГИСОГД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ИОГВ и ОМСУ с применением типового тиражируемого программного обеспечения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(ТТПО),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разработанного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основе отечественного и свободного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ПО,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размещенного в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Национально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фонде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алгоритмов и программ для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ЭВМ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(уникальный идентификационный номер объекта учета – 10.0303362.121.01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lvl="1" algn="just"/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полноты, качества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единообразия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создаваемых и актуализируемых информационных ресурсов ГИСОГД за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счет централизованного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формирования информационных ресурсов ГИСОГД в соответствии с 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Техническими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требованиями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градостроительной документации, как основному информационному ресурсу ГИСОГД</a:t>
            </a:r>
          </a:p>
          <a:p>
            <a:pPr lvl="1" algn="just"/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предоставление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доступа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информационным ресурсам ГИСОГД заинтересованным лицам</a:t>
            </a:r>
          </a:p>
          <a:p>
            <a:pPr lvl="1" algn="just"/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эффективного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качественного ведения ГИСОГД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 том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числе  автоматизация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процессов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сбора,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регистрации, обработки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систематизации, хранения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использования информационных ресурсов ГИСОГД на основе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Методики применения ГИСОГД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автоматизированном виде с использованием геоинформационных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технологий</a:t>
            </a:r>
          </a:p>
          <a:p>
            <a:pPr lvl="1" algn="just"/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автоматизация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предоставления государственных и муниципальных услуг,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межведомственного информационного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взаимодействия и 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переход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предоставлению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государственных и муниципальных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услуг в электронном 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виде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7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4029" y="101949"/>
            <a:ext cx="10427861" cy="707882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РАЗДЕЛЫ ГИСОГД В СООТВЕТСТВИИ СО СТРУКТУРОЙ ИНФОРМАЦИОННЫХ РЕСУРСОВ ГИСОГД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8336" y="1557973"/>
            <a:ext cx="715471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Содержит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сведения о границах ЗОУИТ применительно к территории ЯНАО, сведения об ограничениях по использованию земельных участков, установленных в такой зоне, правовые акты уполномоченных ОГВ РФ, ОГВ ЯНАО, муниципальные правовые акты об установлении, изменении, прекращении существования соответствующих ЗОУИТ</a:t>
            </a:r>
          </a:p>
        </p:txBody>
      </p:sp>
      <p:sp>
        <p:nvSpPr>
          <p:cNvPr id="15" name="agenda_divider"/>
          <p:cNvSpPr>
            <a:spLocks noChangeArrowheads="1"/>
          </p:cNvSpPr>
          <p:nvPr/>
        </p:nvSpPr>
        <p:spPr bwMode="gray">
          <a:xfrm>
            <a:off x="164200" y="2979733"/>
            <a:ext cx="7851974" cy="844810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 type="none" w="lg" len="lg"/>
          </a:ln>
        </p:spPr>
        <p:txBody>
          <a:bodyPr wrap="square" lIns="471222" tIns="144000" bIns="144000" anchor="ctr">
            <a:spAutoFit/>
          </a:bodyPr>
          <a:lstStyle/>
          <a:p>
            <a:r>
              <a:rPr lang="ru-RU" altLang="ru-RU" sz="1800" b="1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 </a:t>
            </a:r>
            <a:r>
              <a:rPr lang="en-US" altLang="ru-RU" sz="1800" b="1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US" altLang="ru-RU" sz="1800" b="1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ru-RU" altLang="ru-RU" sz="1800" b="1" dirty="0">
              <a:solidFill>
                <a:srgbClr val="00A0E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1800" b="1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800" b="1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 наземных и подземных коммуникаций</a:t>
            </a:r>
            <a:r>
              <a:rPr lang="ru-RU" altLang="ru-RU" sz="1800" b="1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en-US" altLang="ru-RU" sz="1800" b="1" dirty="0">
              <a:solidFill>
                <a:srgbClr val="00A0E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agenda_divider"/>
          <p:cNvSpPr>
            <a:spLocks noChangeArrowheads="1"/>
          </p:cNvSpPr>
          <p:nvPr/>
        </p:nvSpPr>
        <p:spPr bwMode="gray">
          <a:xfrm>
            <a:off x="164201" y="880607"/>
            <a:ext cx="7851974" cy="844810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 type="none" w="lg" len="lg"/>
          </a:ln>
        </p:spPr>
        <p:txBody>
          <a:bodyPr wrap="square" lIns="471222" tIns="144000" bIns="144000" anchor="ctr">
            <a:spAutoFit/>
          </a:bodyPr>
          <a:lstStyle/>
          <a:p>
            <a:r>
              <a:rPr lang="ru-RU" altLang="ru-RU" sz="1800" b="1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 Х</a:t>
            </a:r>
          </a:p>
          <a:p>
            <a:r>
              <a:rPr lang="ru-RU" altLang="ru-RU" sz="1800" b="1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«Зоны с особыми условиями использования территории»</a:t>
            </a:r>
            <a:endParaRPr lang="en-US" altLang="ru-RU" sz="1800" b="1" dirty="0">
              <a:solidFill>
                <a:srgbClr val="00A0E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15" descr="Оз инж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0"/>
          <a:stretch/>
        </p:blipFill>
        <p:spPr bwMode="auto">
          <a:xfrm>
            <a:off x="7673045" y="1060693"/>
            <a:ext cx="2000819" cy="176509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914" y="1064906"/>
            <a:ext cx="1833976" cy="176088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8" name="Рисунок 27" descr="Лэп.wm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668" y="3278251"/>
            <a:ext cx="2000820" cy="185486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genda_divider"/>
          <p:cNvSpPr>
            <a:spLocks noChangeArrowheads="1"/>
          </p:cNvSpPr>
          <p:nvPr/>
        </p:nvSpPr>
        <p:spPr bwMode="gray">
          <a:xfrm>
            <a:off x="164200" y="5068874"/>
            <a:ext cx="11407690" cy="844810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 type="none" w="lg" len="lg"/>
          </a:ln>
        </p:spPr>
        <p:txBody>
          <a:bodyPr wrap="square" lIns="471222" tIns="144000" bIns="144000" anchor="ctr">
            <a:spAutoFit/>
          </a:bodyPr>
          <a:lstStyle/>
          <a:p>
            <a:r>
              <a:rPr lang="ru-RU" altLang="ru-RU" sz="1800" b="1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 </a:t>
            </a:r>
            <a:r>
              <a:rPr lang="en-US" altLang="ru-RU" sz="1800" b="1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</a:t>
            </a:r>
            <a:r>
              <a:rPr lang="en-US" altLang="ru-RU" sz="1800" b="1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ru-RU" altLang="ru-RU" sz="1800" b="1" dirty="0">
              <a:solidFill>
                <a:srgbClr val="00A0E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1800" b="1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«Резервирование земель и изъятие земельных участков»</a:t>
            </a:r>
            <a:endParaRPr lang="en-US" altLang="ru-RU" sz="1800" b="1" dirty="0">
              <a:solidFill>
                <a:srgbClr val="00A0E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18334" y="5755278"/>
            <a:ext cx="688914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Содержит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решения о резервировании земель, решения об изъятии земельных участков для государственных и муниципальных нужд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18335" y="3666138"/>
            <a:ext cx="715471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Содержит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набор материалов: векторных и (или) растровых пространственных данных в виде послойного плана, на котором в отдельных слоях отображается информация о местоположении существующих и проектируемых сетей и объектов инженерно-технического обеспечения, электрических сетей</a:t>
            </a:r>
          </a:p>
        </p:txBody>
      </p:sp>
    </p:spTree>
    <p:extLst>
      <p:ext uri="{BB962C8B-B14F-4D97-AF65-F5344CB8AC3E}">
        <p14:creationId xmlns:p14="http://schemas.microsoft.com/office/powerpoint/2010/main" val="133385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4029" y="101949"/>
            <a:ext cx="10427861" cy="707882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</a:t>
            </a:r>
            <a:r>
              <a:rPr lang="en-US" sz="20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XIII</a:t>
            </a:r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«ДЕЛА О ЗАСТРОЕННЫХ ИЛИ ПОДЛЕЖАЩИХ ЗАСТРОЙКЕ ЗЕМЕЛЬНЫХ УЧАСТКАХ»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43066" y="877257"/>
            <a:ext cx="7044802" cy="57861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содержит следующие сведения о земельном участке, документы и материалы: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градостроительный план земельного 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участка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сведения о земельном 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участке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результаты инженерных 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изысканий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сведения о площади, о высоте и количестве этажей ОКС, о СИТО, разделы проектной документации (предусмотренные в соответствии 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требованиями ГрК РФ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заключение государственной историко-культурной экспертизы проектной документации на проведение работ по сохранению объектов культурного наследия (в предусмотренных случаях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заключение государственной экологической экспертизы проектной документации (в предусмотренных случаях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сведения о размещении заключения экспертизы проектной документации и (или) результатов инженерных изысканий, иных документов, материалов в едином государственном реестре заключений, и их реквизиты (в предусмотренных случаях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разрешение на 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решение уполномоченных на выдачу разрешений на строительство федерального ОИВ, ОИВ ЯНАО, ОМС, «</a:t>
            </a:r>
            <a:r>
              <a:rPr lang="ru-RU" sz="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Росатом</a:t>
            </a: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или «Роскосмос» 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прекращении действия разрешения на строительство, о внесении изменений в разрешение на 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решение ОМС о предоставлении разрешения на отклонение от предельных параметров разрешенного строительства, реконструкции </a:t>
            </a:r>
            <a:r>
              <a:rPr lang="ru-RU" sz="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ОКС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решение ОМС о предоставлении разрешения на условно разрешенный вид 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использования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акт, подтверждающий соответствие параметров построенного, реконструированного ОКС проектной документации, в 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том числе требованиям </a:t>
            </a: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энергетической эффективности и требованиям оснащенности ОКС приборами учета используемых энергетических ресурсов, 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подписанный лицом, осуществляющим 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заключение органа ГСН (в предусмотренных случаях) о соответствии построенного, реконструированного ОКС требованиям проектной документации, в том числе требованиям энергетической эффективности и требованиям оснащенности ОКС приборами учета используемых энергетических 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ресурсов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заключение органа федерального государственного экологического надзор (в предусмотренных случаях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 проверки соответствия многоквартирного дома требованиям энергетической эффективности с указанием класса его энергетической эффективности на момент составления этого 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акта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разрешение на ввод объекта в эксплуатацию, технический план </a:t>
            </a:r>
            <a:r>
              <a:rPr lang="ru-RU" sz="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ОКС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схема, отображающая расположение построенного, реконструированного ОКС, расположение СИТО в границах земельного участка 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планировочную организацию земельного 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участка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уведомление о планируемом строительстве, уведомление об изменении параметров планируемых строительства или реконструкции объекта ИЖС или садового дома, уведомление о соответствии указанных в уведомлении о планируемом строительстве параметров ИЖС или садового дома установленным параметрам и допустимости размещения объекта ИЖС или садового дома на земельном участке, уведомление о несоответствии указанных в уведомлении о планируемом строительстве параметров объекта ИЖС или садового дома установленным параметрам и (или) недопустимости размещения объекта ИЖС или садового дома на земельном 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участке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внешнего облика объекта ИЖС или садового дома в случае строительства или реконструкции объекта ИЖС или садового дома в границах территории исторического поселения федерального или регионального значения, поступившее в отношении указанного описания уведомление ОИВ ЯНАО, уполномоченного в области охраны ОКН, о соответствии или несоответствии описания внешнего облика объекта ИЖС или садового дома предмету охраны исторического поселения и установленным градостроительным регламентом требованиям к архитектурным решениям ОКС (в предусмотренных случаях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уведомление об окончании строительства, уведомление о соответствии или несоответствии построенных или реконструированных объекта ИЖС или садового дома требованиям законодательства о градостроительной 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деятельности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уведомление о планируемом сносе </a:t>
            </a:r>
            <a:r>
              <a:rPr lang="ru-RU" sz="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ОКС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результаты и материалы обследования ОКС, подлежащего 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сносу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организации работ по сносу </a:t>
            </a:r>
            <a:r>
              <a:rPr lang="ru-RU" sz="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ОКС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уведомление о завершении сноса </a:t>
            </a:r>
            <a:r>
              <a:rPr lang="ru-RU" sz="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ОКС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выданные до введения в действие 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ГрК </a:t>
            </a: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РФ технические паспорта на ОКС, расположенные на данном земельном 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участке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иные документы и </a:t>
            </a:r>
            <a:r>
              <a:rPr lang="ru-RU" sz="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материалы</a:t>
            </a:r>
            <a:endParaRPr lang="ru-RU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3434" y="887504"/>
            <a:ext cx="4700905" cy="1007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Содержит сведения, документы и материалы о земельных участках, содержащиеся в Разделе VIII «Застроенные и подлежащие застройке земельные участки» муниципальных ИСОГД и подлежащих размещению в ГИСОГД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61" y="1987604"/>
            <a:ext cx="2857756" cy="437564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145" y="2421101"/>
            <a:ext cx="2792439" cy="35805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82" y="3759550"/>
            <a:ext cx="2522462" cy="178346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11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4030" y="101949"/>
            <a:ext cx="10417350" cy="707882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</a:t>
            </a:r>
            <a:r>
              <a:rPr lang="en-US" sz="20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XIV</a:t>
            </a:r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«ПРОГРАММЫ РЕАЛИЗАЦИИ ДОКУМЕНТОВ ТЕРРИТОРИАЛЬНОГО ПЛАНИРОВАНИЯ»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2107" y="860692"/>
            <a:ext cx="4344183" cy="41211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Содержит: 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программы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утвержденные высшим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ИОГВ ЯНАО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НПА высшего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ИОГВ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ЯНАО,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решениями главных распорядителей средств бюджета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инвестиционные программы субъектов естественных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монополий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программы, утвержденные местной администрацией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МР или НПА местной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администрации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МР,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решениями главных распорядителей средств местного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бюджета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инвестиционные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программы организаций коммунального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комплекса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программы, утвержденные местной администрацией поселения, местной администрацией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 или НПА местной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администрации поселения, местной администрации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ГО,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решениями главных распорядителей средств местного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бюджета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ПКР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транспортной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инфраструктуры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ПКР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социальной инфраструктуры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ПКР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коммунальной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инфраструктуры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" t="36457"/>
          <a:stretch/>
        </p:blipFill>
        <p:spPr>
          <a:xfrm>
            <a:off x="4784098" y="4255724"/>
            <a:ext cx="7075875" cy="22223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414" y="5002368"/>
            <a:ext cx="2601322" cy="9241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"/>
          <a:stretch/>
        </p:blipFill>
        <p:spPr>
          <a:xfrm>
            <a:off x="4784098" y="901613"/>
            <a:ext cx="7021994" cy="3261132"/>
          </a:xfrm>
          <a:prstGeom prst="rect">
            <a:avLst/>
          </a:prstGeom>
          <a:ln w="57150"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560217" y="4961978"/>
            <a:ext cx="10390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САЛЕХАРД</a:t>
            </a:r>
            <a:endParaRPr lang="ru-RU" sz="1200" b="1" dirty="0">
              <a:solidFill>
                <a:srgbClr val="008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07345" y="907503"/>
            <a:ext cx="7015470" cy="5570556"/>
          </a:xfrm>
          <a:prstGeom prst="rect">
            <a:avLst/>
          </a:prstGeom>
          <a:noFill/>
          <a:ln w="381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all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DIN Condensed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66" b="1101"/>
          <a:stretch/>
        </p:blipFill>
        <p:spPr>
          <a:xfrm>
            <a:off x="626273" y="5214245"/>
            <a:ext cx="910220" cy="114158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3" name="Текст2"/>
          <p:cNvSpPr txBox="1">
            <a:spLocks noChangeArrowheads="1"/>
          </p:cNvSpPr>
          <p:nvPr/>
        </p:nvSpPr>
        <p:spPr bwMode="auto">
          <a:xfrm>
            <a:off x="1597708" y="5928139"/>
            <a:ext cx="29976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kumimoji="0" lang="ru-RU" alt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утверждена Решением Городской Думы </a:t>
            </a:r>
            <a:r>
              <a:rPr kumimoji="0" lang="ru-RU" alt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 </a:t>
            </a:r>
            <a:r>
              <a:rPr kumimoji="0" lang="ru-RU" alt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72 от 20 октября.2017г. </a:t>
            </a:r>
            <a:endParaRPr kumimoji="0" lang="ru-RU" alt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88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44029" y="101949"/>
            <a:ext cx="10427861" cy="707882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РАЗДЕЛЫ ГИСОГД В СООТВЕТСТВИИ СО СТРУКТУРОЙ ИНФОРМАЦИОННЫХ РЕСУРСОВ ГИСОГД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8334" y="1839294"/>
            <a:ext cx="692015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Содержит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сведения о границах особо охраняемых природных территорий и положения об особо охраняемых природных территории</a:t>
            </a:r>
          </a:p>
        </p:txBody>
      </p:sp>
      <p:sp>
        <p:nvSpPr>
          <p:cNvPr id="20" name="agenda_divider"/>
          <p:cNvSpPr>
            <a:spLocks noChangeArrowheads="1"/>
          </p:cNvSpPr>
          <p:nvPr/>
        </p:nvSpPr>
        <p:spPr bwMode="gray">
          <a:xfrm>
            <a:off x="155575" y="3622557"/>
            <a:ext cx="7851974" cy="844810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 type="none" w="lg" len="lg"/>
          </a:ln>
        </p:spPr>
        <p:txBody>
          <a:bodyPr wrap="square" lIns="471222" tIns="144000" bIns="144000" anchor="ctr">
            <a:spAutoFit/>
          </a:bodyPr>
          <a:lstStyle/>
          <a:p>
            <a:r>
              <a:rPr lang="ru-RU" altLang="ru-RU" sz="1800" b="1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 </a:t>
            </a:r>
            <a:r>
              <a:rPr lang="en-US" altLang="ru-RU" sz="1800" b="1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XVI</a:t>
            </a:r>
            <a:endParaRPr lang="ru-RU" altLang="ru-RU" sz="1800" b="1" dirty="0">
              <a:solidFill>
                <a:srgbClr val="00A0E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1800" b="1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800" b="1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Лесохозяйственные регламенты, лесничества, лесопарки</a:t>
            </a:r>
            <a:r>
              <a:rPr lang="ru-RU" altLang="ru-RU" sz="1800" b="1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en-US" altLang="ru-RU" sz="1800" b="1" dirty="0">
              <a:solidFill>
                <a:srgbClr val="00A0E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9710" y="4372022"/>
            <a:ext cx="707426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Содержит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лесохозяйственные регламенты лесничеств, лесопарков</a:t>
            </a:r>
          </a:p>
        </p:txBody>
      </p:sp>
      <p:sp>
        <p:nvSpPr>
          <p:cNvPr id="22" name="agenda_divider"/>
          <p:cNvSpPr>
            <a:spLocks noChangeArrowheads="1"/>
          </p:cNvSpPr>
          <p:nvPr/>
        </p:nvSpPr>
        <p:spPr bwMode="gray">
          <a:xfrm>
            <a:off x="164200" y="1098868"/>
            <a:ext cx="7851974" cy="844810"/>
          </a:xfrm>
          <a:prstGeom prst="rect">
            <a:avLst/>
          </a:prstGeom>
          <a:noFill/>
          <a:ln w="12700" algn="ctr">
            <a:noFill/>
            <a:miter lim="800000"/>
            <a:headEnd type="none" w="lg" len="lg"/>
            <a:tailEnd type="none" w="lg" len="lg"/>
          </a:ln>
        </p:spPr>
        <p:txBody>
          <a:bodyPr wrap="square" lIns="471222" tIns="144000" bIns="144000" anchor="ctr">
            <a:spAutoFit/>
          </a:bodyPr>
          <a:lstStyle/>
          <a:p>
            <a:r>
              <a:rPr lang="ru-RU" altLang="ru-RU" sz="1800" b="1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 </a:t>
            </a:r>
            <a:r>
              <a:rPr lang="en-US" altLang="ru-RU" sz="1800" b="1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XV</a:t>
            </a:r>
            <a:endParaRPr lang="ru-RU" altLang="ru-RU" sz="1800" b="1" dirty="0">
              <a:solidFill>
                <a:srgbClr val="00A0E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1800" b="1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«Особо охраняемые природные территории»</a:t>
            </a:r>
            <a:endParaRPr lang="en-US" altLang="ru-RU" sz="1800" b="1" dirty="0">
              <a:solidFill>
                <a:srgbClr val="00A0E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364007" y="826195"/>
            <a:ext cx="2912732" cy="5641696"/>
            <a:chOff x="8016175" y="795372"/>
            <a:chExt cx="3096754" cy="5998129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6175" y="795372"/>
              <a:ext cx="3096754" cy="2981813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0405" y="3768404"/>
              <a:ext cx="3092524" cy="30250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663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144029" y="247230"/>
            <a:ext cx="10544128" cy="4001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ТЕХНИЧЕСКИЕ ТРЕБОВАНИЯ К ИНФОРМАЦИОННЫМ РЕСУРСАМ ГИСОГД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21" name="Oval 26"/>
          <p:cNvSpPr>
            <a:spLocks noChangeArrowheads="1"/>
          </p:cNvSpPr>
          <p:nvPr/>
        </p:nvSpPr>
        <p:spPr bwMode="auto">
          <a:xfrm>
            <a:off x="559534" y="3237120"/>
            <a:ext cx="10926293" cy="2065301"/>
          </a:xfrm>
          <a:prstGeom prst="round2SameRect">
            <a:avLst>
              <a:gd name="adj1" fmla="val 7084"/>
              <a:gd name="adj2" fmla="val 0"/>
            </a:avLst>
          </a:prstGeom>
          <a:solidFill>
            <a:srgbClr val="92D05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классификаторов информационных ресурсов</a:t>
            </a:r>
            <a:endParaRPr lang="ru-RU" alt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1"/>
          <p:cNvSpPr>
            <a:spLocks noChangeArrowheads="1"/>
          </p:cNvSpPr>
          <p:nvPr/>
        </p:nvSpPr>
        <p:spPr bwMode="auto">
          <a:xfrm>
            <a:off x="3183672" y="1776338"/>
            <a:ext cx="5988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b="1" dirty="0">
              <a:solidFill>
                <a:srgbClr val="1818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69483" y="2051566"/>
            <a:ext cx="10916345" cy="813657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21600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1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</a:t>
            </a:r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качества и единообразия создаваемых и актуализируемых информационных ресурсов </a:t>
            </a:r>
            <a:r>
              <a:rPr lang="ru-RU" sz="1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 </a:t>
            </a:r>
            <a:endParaRPr lang="ru-RU" sz="1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85000"/>
              </a:lnSpc>
              <a:defRPr/>
            </a:pPr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(в т. </a:t>
            </a:r>
            <a:r>
              <a:rPr lang="ru-RU" sz="1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ч. </a:t>
            </a:r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градостроительной документации) для беспрепятственного размещения и эффективного использования </a:t>
            </a:r>
          </a:p>
          <a:p>
            <a:pPr>
              <a:lnSpc>
                <a:spcPct val="85000"/>
              </a:lnSpc>
              <a:defRPr/>
            </a:pPr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муниципальных, региональных и федеральных информационных системах</a:t>
            </a:r>
          </a:p>
        </p:txBody>
      </p:sp>
      <p:sp>
        <p:nvSpPr>
          <p:cNvPr id="24" name="Полилиния 23"/>
          <p:cNvSpPr/>
          <p:nvPr/>
        </p:nvSpPr>
        <p:spPr>
          <a:xfrm>
            <a:off x="559535" y="1896733"/>
            <a:ext cx="4325937" cy="297325"/>
          </a:xfrm>
          <a:custGeom>
            <a:avLst/>
            <a:gdLst>
              <a:gd name="connsiteX0" fmla="*/ 0 w 4633912"/>
              <a:gd name="connsiteY0" fmla="*/ 78722 h 472320"/>
              <a:gd name="connsiteX1" fmla="*/ 78722 w 4633912"/>
              <a:gd name="connsiteY1" fmla="*/ 0 h 472320"/>
              <a:gd name="connsiteX2" fmla="*/ 4555190 w 4633912"/>
              <a:gd name="connsiteY2" fmla="*/ 0 h 472320"/>
              <a:gd name="connsiteX3" fmla="*/ 4633912 w 4633912"/>
              <a:gd name="connsiteY3" fmla="*/ 78722 h 472320"/>
              <a:gd name="connsiteX4" fmla="*/ 4633912 w 4633912"/>
              <a:gd name="connsiteY4" fmla="*/ 393598 h 472320"/>
              <a:gd name="connsiteX5" fmla="*/ 4555190 w 4633912"/>
              <a:gd name="connsiteY5" fmla="*/ 472320 h 472320"/>
              <a:gd name="connsiteX6" fmla="*/ 78722 w 4633912"/>
              <a:gd name="connsiteY6" fmla="*/ 472320 h 472320"/>
              <a:gd name="connsiteX7" fmla="*/ 0 w 4633912"/>
              <a:gd name="connsiteY7" fmla="*/ 393598 h 472320"/>
              <a:gd name="connsiteX8" fmla="*/ 0 w 4633912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3912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4555190" y="0"/>
                </a:lnTo>
                <a:cubicBezTo>
                  <a:pt x="4598667" y="0"/>
                  <a:pt x="4633912" y="35245"/>
                  <a:pt x="4633912" y="78722"/>
                </a:cubicBezTo>
                <a:lnTo>
                  <a:pt x="4633912" y="393598"/>
                </a:lnTo>
                <a:cubicBezTo>
                  <a:pt x="4633912" y="437075"/>
                  <a:pt x="4598667" y="472320"/>
                  <a:pt x="4555190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98208" tIns="23057" rIns="198208" bIns="23057" spcCol="1270" anchor="ctr"/>
          <a:lstStyle/>
          <a:p>
            <a:pPr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 ТЕХНИЧЕСКИХ ТРЕБОВАНИЙ</a:t>
            </a:r>
            <a:endParaRPr lang="ru-RU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>
            <a:off x="6072717" y="3894345"/>
            <a:ext cx="4900085" cy="13405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indent="177800">
              <a:buFont typeface="Wingdings" panose="05000000000000000000" pitchFamily="2" charset="2"/>
              <a:buChar char="§"/>
              <a:defRPr/>
            </a:pPr>
            <a:r>
              <a:rPr lang="ru-RU" altLang="ru-RU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автоматизация процессов подготовки информационных ресурсов</a:t>
            </a:r>
          </a:p>
          <a:p>
            <a:pPr indent="177800">
              <a:buFont typeface="Wingdings" panose="05000000000000000000" pitchFamily="2" charset="2"/>
              <a:buChar char="§"/>
              <a:defRPr/>
            </a:pPr>
            <a:r>
              <a:rPr lang="ru-RU" altLang="ru-RU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внесение изменений в Технические требования </a:t>
            </a:r>
          </a:p>
          <a:p>
            <a:pPr indent="177800">
              <a:buFont typeface="Wingdings" panose="05000000000000000000" pitchFamily="2" charset="2"/>
              <a:buChar char="§"/>
              <a:defRPr/>
            </a:pPr>
            <a:r>
              <a:rPr lang="ru-RU" altLang="ru-RU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автоматизация процессов проверки разработанных информационных ресурсов на соответствие Техническим требованиям</a:t>
            </a: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569483" y="2899010"/>
            <a:ext cx="10916346" cy="276999"/>
          </a:xfrm>
          <a:prstGeom prst="rect">
            <a:avLst/>
          </a:prstGeom>
          <a:solidFill>
            <a:srgbClr val="92D050"/>
          </a:solidFill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СОСТАВ ТЕХНИЧЕСКИХ ТРЕБОВАНИЙ</a:t>
            </a:r>
          </a:p>
        </p:txBody>
      </p:sp>
      <p:sp>
        <p:nvSpPr>
          <p:cNvPr id="27" name="Прямоугольник 26"/>
          <p:cNvSpPr>
            <a:spLocks noChangeArrowheads="1"/>
          </p:cNvSpPr>
          <p:nvPr/>
        </p:nvSpPr>
        <p:spPr bwMode="auto">
          <a:xfrm>
            <a:off x="955590" y="3894345"/>
            <a:ext cx="5023474" cy="13405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indent="177800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требования к СТП </a:t>
            </a:r>
            <a:r>
              <a:rPr lang="ru-RU" sz="1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</a:t>
            </a:r>
            <a:endParaRPr lang="ru-RU" sz="1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177800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требования к СТП </a:t>
            </a:r>
            <a:r>
              <a:rPr lang="ru-RU" sz="1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МР</a:t>
            </a:r>
            <a:endParaRPr lang="ru-RU" sz="1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177800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требования к ГП ГО, </a:t>
            </a:r>
            <a:r>
              <a:rPr lang="ru-RU" sz="1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поселения</a:t>
            </a:r>
            <a:endParaRPr lang="ru-RU" sz="1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177800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требования к </a:t>
            </a:r>
            <a:r>
              <a:rPr lang="ru-RU" sz="1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ПЗЗ</a:t>
            </a:r>
            <a:endParaRPr lang="ru-RU" sz="1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177800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требования к документации по планировке территории</a:t>
            </a:r>
            <a:r>
              <a:rPr lang="ru-RU" altLang="ru-RU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</a:t>
            </a:r>
          </a:p>
        </p:txBody>
      </p:sp>
      <p:sp>
        <p:nvSpPr>
          <p:cNvPr id="28" name="Прямоугольник 27"/>
          <p:cNvSpPr>
            <a:spLocks noChangeArrowheads="1"/>
          </p:cNvSpPr>
          <p:nvPr/>
        </p:nvSpPr>
        <p:spPr bwMode="auto">
          <a:xfrm>
            <a:off x="1469358" y="5363133"/>
            <a:ext cx="9109490" cy="287338"/>
          </a:xfrm>
          <a:prstGeom prst="rect">
            <a:avLst/>
          </a:prstGeom>
          <a:solidFill>
            <a:srgbClr val="92D050"/>
          </a:solidFill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Положение о Технических требованиях</a:t>
            </a:r>
            <a:endParaRPr lang="ru-RU" altLang="ru-RU" sz="1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9"/>
          <p:cNvSpPr>
            <a:spLocks noChangeArrowheads="1"/>
          </p:cNvSpPr>
          <p:nvPr/>
        </p:nvSpPr>
        <p:spPr bwMode="auto">
          <a:xfrm>
            <a:off x="1469358" y="5704745"/>
            <a:ext cx="9109490" cy="287337"/>
          </a:xfrm>
          <a:prstGeom prst="rect">
            <a:avLst/>
          </a:prstGeom>
          <a:solidFill>
            <a:srgbClr val="92D050"/>
          </a:solidFill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Регламент ведения Технических требований</a:t>
            </a:r>
            <a:endParaRPr lang="ru-RU" altLang="ru-RU" sz="1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9"/>
          <p:cNvSpPr>
            <a:spLocks noChangeArrowheads="1"/>
          </p:cNvSpPr>
          <p:nvPr/>
        </p:nvSpPr>
        <p:spPr bwMode="auto">
          <a:xfrm>
            <a:off x="1469358" y="6055235"/>
            <a:ext cx="9109490" cy="287337"/>
          </a:xfrm>
          <a:prstGeom prst="rect">
            <a:avLst/>
          </a:prstGeom>
          <a:solidFill>
            <a:srgbClr val="92D050"/>
          </a:solidFill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Пояснительная записка к Техническим требованиям</a:t>
            </a:r>
            <a:endParaRPr lang="ru-RU" altLang="ru-RU" sz="1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12"/>
          <p:cNvSpPr>
            <a:spLocks noChangeArrowheads="1"/>
          </p:cNvSpPr>
          <p:nvPr/>
        </p:nvSpPr>
        <p:spPr bwMode="auto">
          <a:xfrm>
            <a:off x="955589" y="3570495"/>
            <a:ext cx="5023474" cy="300278"/>
          </a:xfrm>
          <a:prstGeom prst="rect">
            <a:avLst/>
          </a:prstGeom>
          <a:gradFill rotWithShape="1"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16200000" scaled="1"/>
          </a:gra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Требования к информационным </a:t>
            </a:r>
            <a:r>
              <a:rPr lang="ru-RU" alt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ресурсам ГИСОГД</a:t>
            </a:r>
            <a:endParaRPr lang="ru-RU" alt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13"/>
          <p:cNvSpPr>
            <a:spLocks noChangeArrowheads="1"/>
          </p:cNvSpPr>
          <p:nvPr/>
        </p:nvSpPr>
        <p:spPr bwMode="auto">
          <a:xfrm>
            <a:off x="6072717" y="3570495"/>
            <a:ext cx="4900085" cy="300278"/>
          </a:xfrm>
          <a:prstGeom prst="rect">
            <a:avLst/>
          </a:prstGeom>
          <a:gradFill rotWithShape="1"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16200000" scaled="1"/>
          </a:gradFill>
          <a:ln>
            <a:noFill/>
          </a:ln>
          <a:ex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Программное обеспечение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59534" y="878784"/>
            <a:ext cx="11170310" cy="8679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Технические требования создаются в соответствии с Требованиями к описанию и отображению в документах территориального планирования объектов федерального, регионального и местного значения, утвержденными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приказом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Минэкономразвития России от 09.01.2018 №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10, приказом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Минэкономразвития России от 01.09.2014 № 540 «Об утверждении классификатора видов разрешенного использования земельных участков»</a:t>
            </a:r>
          </a:p>
        </p:txBody>
      </p:sp>
    </p:spTree>
    <p:extLst>
      <p:ext uri="{BB962C8B-B14F-4D97-AF65-F5344CB8AC3E}">
        <p14:creationId xmlns:p14="http://schemas.microsoft.com/office/powerpoint/2010/main" val="188985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44029" y="101949"/>
            <a:ext cx="10544128" cy="707882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КОНТРОЛЯ СООТВЕТСТВИЯ ИНФОРМАЦИОННЫХ РЕСУРСОВ ГИСОГД ТЕХНИЧЕСКИМ ТРЕБОВАНИЯМ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>
          <a:xfrm>
            <a:off x="536028" y="1031254"/>
            <a:ext cx="11152129" cy="89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900"/>
              </a:spcAft>
              <a:buNone/>
            </a:pPr>
            <a:r>
              <a:rPr lang="ru-RU" alt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Форматно-логический контроль соответствия информационных ресурсов </a:t>
            </a:r>
            <a:r>
              <a:rPr lang="ru-RU" alt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 Техническим </a:t>
            </a:r>
            <a:r>
              <a:rPr lang="ru-RU" alt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требованиям, в </a:t>
            </a:r>
            <a:r>
              <a:rPr lang="ru-RU" alt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том числе: </a:t>
            </a:r>
            <a:r>
              <a:rPr lang="ru-RU" alt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структуре объектов, классификаторам и справочникам, техническому качеству данных (топология, специфика хранения данных в базе </a:t>
            </a:r>
            <a:r>
              <a:rPr lang="ru-RU" altLang="ru-RU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геоданных</a:t>
            </a:r>
            <a:r>
              <a:rPr lang="ru-RU" alt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altLang="ru-RU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spcAft>
                <a:spcPts val="900"/>
              </a:spcAft>
              <a:buFont typeface="Arial" panose="020B0604020202020204" pitchFamily="34" charset="0"/>
              <a:buNone/>
            </a:pPr>
            <a:endParaRPr lang="ru-RU" alt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325" y="2899529"/>
            <a:ext cx="1957388" cy="1041400"/>
          </a:xfrm>
          <a:prstGeom prst="rect">
            <a:avLst/>
          </a:prstGeom>
          <a:noFill/>
          <a:ln w="127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210" y="2914093"/>
            <a:ext cx="1341438" cy="896938"/>
          </a:xfrm>
          <a:prstGeom prst="rect">
            <a:avLst/>
          </a:prstGeom>
          <a:noFill/>
          <a:ln w="127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035" y="3596718"/>
            <a:ext cx="1116013" cy="866775"/>
          </a:xfrm>
          <a:prstGeom prst="rect">
            <a:avLst/>
          </a:prstGeom>
          <a:noFill/>
          <a:ln w="127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035" y="4604781"/>
            <a:ext cx="869950" cy="1044575"/>
          </a:xfrm>
          <a:prstGeom prst="rect">
            <a:avLst/>
          </a:prstGeom>
          <a:noFill/>
          <a:ln w="127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65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23" y="5363606"/>
            <a:ext cx="1187450" cy="819150"/>
          </a:xfrm>
          <a:prstGeom prst="rect">
            <a:avLst/>
          </a:prstGeom>
          <a:noFill/>
          <a:ln w="127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960" y="4103131"/>
            <a:ext cx="742950" cy="1079500"/>
          </a:xfrm>
          <a:prstGeom prst="rect">
            <a:avLst/>
          </a:prstGeom>
          <a:noFill/>
          <a:ln w="127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Line 63"/>
          <p:cNvSpPr>
            <a:spLocks noChangeShapeType="1"/>
          </p:cNvSpPr>
          <p:nvPr/>
        </p:nvSpPr>
        <p:spPr bwMode="auto">
          <a:xfrm flipH="1" flipV="1">
            <a:off x="3148273" y="4455556"/>
            <a:ext cx="70167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600">
              <a:solidFill>
                <a:srgbClr val="024E5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Line 63"/>
          <p:cNvSpPr>
            <a:spLocks noChangeShapeType="1"/>
          </p:cNvSpPr>
          <p:nvPr/>
        </p:nvSpPr>
        <p:spPr bwMode="auto">
          <a:xfrm flipH="1">
            <a:off x="6950335" y="3884985"/>
            <a:ext cx="647700" cy="6175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600">
              <a:solidFill>
                <a:srgbClr val="024E5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Picture 2" descr="C:\Ялта\Конференция Ялта\презентация\ГП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23" y="4302337"/>
            <a:ext cx="2445038" cy="188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Прямоугольник 16"/>
          <p:cNvSpPr>
            <a:spLocks noChangeArrowheads="1"/>
          </p:cNvSpPr>
          <p:nvPr/>
        </p:nvSpPr>
        <p:spPr bwMode="auto">
          <a:xfrm>
            <a:off x="1553272" y="6132230"/>
            <a:ext cx="19351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Источники </a:t>
            </a:r>
            <a:r>
              <a:rPr kumimoji="0" lang="ru-RU" alt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данных</a:t>
            </a:r>
            <a:endParaRPr kumimoji="0" lang="ru-RU" alt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Прямоугольник 17"/>
          <p:cNvSpPr>
            <a:spLocks noChangeArrowheads="1"/>
          </p:cNvSpPr>
          <p:nvPr/>
        </p:nvSpPr>
        <p:spPr bwMode="auto">
          <a:xfrm>
            <a:off x="3678992" y="5516937"/>
            <a:ext cx="3444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Автоматизация процесса форматно-логического </a:t>
            </a:r>
            <a:r>
              <a:rPr kumimoji="0" lang="ru-RU" alt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контроля</a:t>
            </a:r>
            <a:endParaRPr kumimoji="0" lang="ru-RU" alt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Line 63"/>
          <p:cNvSpPr>
            <a:spLocks noChangeShapeType="1"/>
          </p:cNvSpPr>
          <p:nvPr/>
        </p:nvSpPr>
        <p:spPr bwMode="auto">
          <a:xfrm flipH="1" flipV="1">
            <a:off x="6963035" y="4634285"/>
            <a:ext cx="867172" cy="367015"/>
          </a:xfrm>
          <a:prstGeom prst="line">
            <a:avLst/>
          </a:prstGeom>
          <a:noFill/>
          <a:ln w="57150">
            <a:solidFill>
              <a:srgbClr val="009E47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600">
              <a:solidFill>
                <a:srgbClr val="024E5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Прямоугольник 19"/>
          <p:cNvSpPr>
            <a:spLocks noChangeArrowheads="1"/>
          </p:cNvSpPr>
          <p:nvPr/>
        </p:nvSpPr>
        <p:spPr bwMode="auto">
          <a:xfrm>
            <a:off x="6858260" y="6132229"/>
            <a:ext cx="40619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Информационные ресурсы </a:t>
            </a:r>
            <a:r>
              <a:rPr kumimoji="0" lang="ru-RU" alt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</a:t>
            </a:r>
            <a:endParaRPr kumimoji="0" lang="ru-RU" alt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Прямоугольник 20"/>
          <p:cNvSpPr>
            <a:spLocks noChangeArrowheads="1"/>
          </p:cNvSpPr>
          <p:nvPr/>
        </p:nvSpPr>
        <p:spPr bwMode="auto">
          <a:xfrm>
            <a:off x="7573618" y="3907747"/>
            <a:ext cx="25478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Перечень </a:t>
            </a:r>
            <a:r>
              <a:rPr kumimoji="0" lang="ru-RU" alt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несоответствий</a:t>
            </a:r>
            <a:endParaRPr kumimoji="0" lang="ru-RU" alt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7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29"/>
          <a:stretch>
            <a:fillRect/>
          </a:stretch>
        </p:blipFill>
        <p:spPr bwMode="auto">
          <a:xfrm>
            <a:off x="3983298" y="3473823"/>
            <a:ext cx="2817812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622844" y="2010957"/>
            <a:ext cx="10991087" cy="813657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216000">
            <a:spAutoFit/>
          </a:bodyPr>
          <a:lstStyle/>
          <a:p>
            <a:pPr algn="just">
              <a:lnSpc>
                <a:spcPct val="85000"/>
              </a:lnSpc>
              <a:defRPr/>
            </a:pP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обеспечение качества и единообразия создаваемых и актуализируемых информационных ресурсов </a:t>
            </a:r>
            <a:r>
              <a:rPr lang="ru-RU" sz="1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 (в том числе 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градостроительной документации) регионального и муниципального уровней для беспрепятственного размещения и эффективного использования в </a:t>
            </a:r>
            <a:r>
              <a:rPr lang="ru-RU" sz="1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ГИСОГД, 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ФГИС ТП и </a:t>
            </a:r>
            <a:r>
              <a:rPr lang="ru-RU" sz="1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других федеральных, региональных и муниципальных ИС</a:t>
            </a:r>
            <a:endParaRPr lang="ru-RU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38732" y="1809922"/>
            <a:ext cx="4325937" cy="358775"/>
          </a:xfrm>
          <a:custGeom>
            <a:avLst/>
            <a:gdLst>
              <a:gd name="connsiteX0" fmla="*/ 0 w 4633912"/>
              <a:gd name="connsiteY0" fmla="*/ 78722 h 472320"/>
              <a:gd name="connsiteX1" fmla="*/ 78722 w 4633912"/>
              <a:gd name="connsiteY1" fmla="*/ 0 h 472320"/>
              <a:gd name="connsiteX2" fmla="*/ 4555190 w 4633912"/>
              <a:gd name="connsiteY2" fmla="*/ 0 h 472320"/>
              <a:gd name="connsiteX3" fmla="*/ 4633912 w 4633912"/>
              <a:gd name="connsiteY3" fmla="*/ 78722 h 472320"/>
              <a:gd name="connsiteX4" fmla="*/ 4633912 w 4633912"/>
              <a:gd name="connsiteY4" fmla="*/ 393598 h 472320"/>
              <a:gd name="connsiteX5" fmla="*/ 4555190 w 4633912"/>
              <a:gd name="connsiteY5" fmla="*/ 472320 h 472320"/>
              <a:gd name="connsiteX6" fmla="*/ 78722 w 4633912"/>
              <a:gd name="connsiteY6" fmla="*/ 472320 h 472320"/>
              <a:gd name="connsiteX7" fmla="*/ 0 w 4633912"/>
              <a:gd name="connsiteY7" fmla="*/ 393598 h 472320"/>
              <a:gd name="connsiteX8" fmla="*/ 0 w 4633912"/>
              <a:gd name="connsiteY8" fmla="*/ 78722 h 4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3912" h="472320">
                <a:moveTo>
                  <a:pt x="0" y="78722"/>
                </a:moveTo>
                <a:cubicBezTo>
                  <a:pt x="0" y="35245"/>
                  <a:pt x="35245" y="0"/>
                  <a:pt x="78722" y="0"/>
                </a:cubicBezTo>
                <a:lnTo>
                  <a:pt x="4555190" y="0"/>
                </a:lnTo>
                <a:cubicBezTo>
                  <a:pt x="4598667" y="0"/>
                  <a:pt x="4633912" y="35245"/>
                  <a:pt x="4633912" y="78722"/>
                </a:cubicBezTo>
                <a:lnTo>
                  <a:pt x="4633912" y="393598"/>
                </a:lnTo>
                <a:cubicBezTo>
                  <a:pt x="4633912" y="437075"/>
                  <a:pt x="4598667" y="472320"/>
                  <a:pt x="4555190" y="472320"/>
                </a:cubicBezTo>
                <a:lnTo>
                  <a:pt x="78722" y="472320"/>
                </a:lnTo>
                <a:cubicBezTo>
                  <a:pt x="35245" y="472320"/>
                  <a:pt x="0" y="437075"/>
                  <a:pt x="0" y="393598"/>
                </a:cubicBezTo>
                <a:lnTo>
                  <a:pt x="0" y="78722"/>
                </a:ln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98208" tIns="23057" rIns="198208" bIns="23057" spcCol="1270" anchor="ctr"/>
          <a:lstStyle/>
          <a:p>
            <a:pPr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 ТЕХНИЧЕСКИХ ТРЕБОВАНИЙ</a:t>
            </a:r>
            <a:endParaRPr lang="ru-RU" sz="1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6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144029" y="247230"/>
            <a:ext cx="10544128" cy="4001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ИНФОРМАЦИОННЫХ РЕСУРСОВ ГИСОГД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85013" y="799134"/>
            <a:ext cx="1128291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 ВЫПОЛНЕНИЯ РАБОТ:</a:t>
            </a:r>
          </a:p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Выполнена миграция данных из баз данных ИСОГД МО в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Выполнена загрузка информационных ресурсов в ГИСОГД ЯНАО (имеющихся сведения, материалы и документы в электронном виде, соответствующем структуре БД ГИСОГД и подлежащие размещению в ГИСОГД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3) Сформированы и загружены в ГИСОГД информационные ресурсы: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91320" y="2268591"/>
            <a:ext cx="533130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приведенная к требованиям законодательства РФ и ЯНАО, Техническим требованиям СТП ЯНАО, подготовленная для согласования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уполномоченными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органами и размещенная в ФГИС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ТП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приведенные к требованиям законодательства РФ и ЯНАО, Техническим требованиям ГП МО г. Салехард, МО г. Лабытнанги, МО г. Губкинский,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Новый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Уренгой,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подготовленные для согласования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уполномоченными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органами и размещенные в ФГИС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ТП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984238" y="2268590"/>
            <a:ext cx="578734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приведенные к требованиям законодательства РФ и ЯНАО, Техническим требованиям ГП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 г. Ноябрьск, МО г.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Муравленко,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подготовленные для согласования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уполномоченными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органами и размещенные в ФГИС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ТП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приведенные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требованиям законодательства РФ и ЯНАО, Техническим требованиям СТП МР МО Ямальский район, МО Приуральский район,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Надымский район, МО Красноселькупский район, МО Пуровский район,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Шурышкарский район, МО Тазовский район, подготовленные для согласования </a:t>
            </a:r>
            <a:endParaRPr lang="ru-RU" sz="11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уполномоченными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органами и размещенные в ФГИС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ТП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приведенные к требованиям законодательства РФ, Техническим требованиям </a:t>
            </a:r>
            <a:endParaRPr lang="ru-RU" sz="11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ПЗЗ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межселенных территорий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Тазовский район, подготовленные для проверки уполномоченными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органами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3)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приведенные к требованиям законодательства РФ и ЯНАО, Техническим требованиям ГП поселений МО Ямальский район, МО Приуральский район, </a:t>
            </a:r>
            <a:endParaRPr lang="ru-RU" sz="11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Надымский район, МО Красноселькупский район, МО Пуровский район, </a:t>
            </a:r>
            <a:endParaRPr lang="ru-RU" sz="11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Шурышкарский район, МО Тазовский район, подготовленные для согласования </a:t>
            </a:r>
            <a:endParaRPr lang="ru-RU" sz="11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уполномоченными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органами и размещенные в ФГИС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ТП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4)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приведенные к требованиям законодательства РФ, Техническим требованиям </a:t>
            </a:r>
            <a:endParaRPr lang="ru-RU" sz="11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ПЗЗ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поселений МО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Пуровский район (МО г. </a:t>
            </a:r>
            <a:r>
              <a:rPr lang="ru-RU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Тарко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Сале, МО </a:t>
            </a:r>
            <a:r>
              <a:rPr lang="ru-RU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Пуровское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 п. Уренгой, МО с. </a:t>
            </a:r>
            <a:r>
              <a:rPr lang="ru-RU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Самбург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МО д. </a:t>
            </a:r>
            <a:r>
              <a:rPr lang="ru-RU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Харампур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МО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Тазовский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(МО п. Тазовский),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подготовленные для проверки уполномоченными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органами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5984238" y="2032064"/>
            <a:ext cx="0" cy="20060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607642" y="2262863"/>
            <a:ext cx="10885275" cy="1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07642" y="1987551"/>
            <a:ext cx="2281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этап (до 01.12.2019)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984237" y="1969136"/>
            <a:ext cx="2281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этап (до 01.09.2020)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74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144029" y="247230"/>
            <a:ext cx="10544128" cy="4001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ИНФОРМАЦИОННЫХ РЕСУРСОВ ГИСОГД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Рисунок 2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3" t="-1233" r="-1804" b="-687"/>
          <a:stretch/>
        </p:blipFill>
        <p:spPr bwMode="auto">
          <a:xfrm>
            <a:off x="4747493" y="4331855"/>
            <a:ext cx="2983344" cy="2456871"/>
          </a:xfrm>
          <a:prstGeom prst="rect">
            <a:avLst/>
          </a:prstGeom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5" t="-2438" r="-1478" b="-2126"/>
          <a:stretch/>
        </p:blipFill>
        <p:spPr bwMode="auto">
          <a:xfrm>
            <a:off x="8100291" y="639379"/>
            <a:ext cx="3665084" cy="1172435"/>
          </a:xfrm>
          <a:prstGeom prst="rect">
            <a:avLst/>
          </a:prstGeom>
          <a:ln w="25400"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4" t="-2421" r="-1962" b="-2806"/>
          <a:stretch/>
        </p:blipFill>
        <p:spPr bwMode="auto">
          <a:xfrm>
            <a:off x="8100291" y="2083895"/>
            <a:ext cx="3665084" cy="1669085"/>
          </a:xfrm>
          <a:prstGeom prst="rect">
            <a:avLst/>
          </a:prstGeom>
          <a:ln w="25400"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7" r="-1451" b="1623"/>
          <a:stretch/>
        </p:blipFill>
        <p:spPr bwMode="auto">
          <a:xfrm>
            <a:off x="8100291" y="4230255"/>
            <a:ext cx="3665084" cy="1813952"/>
          </a:xfrm>
          <a:prstGeom prst="rect">
            <a:avLst/>
          </a:prstGeom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9" y="4464269"/>
            <a:ext cx="3717000" cy="1995053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26" name="Прямоугольник 25"/>
          <p:cNvSpPr/>
          <p:nvPr/>
        </p:nvSpPr>
        <p:spPr>
          <a:xfrm>
            <a:off x="556342" y="709395"/>
            <a:ext cx="829901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МЕТОДЫ И ТЕХНОЛОГИИ ВЫПОЛНЕНИЯ РАБОТ: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 проектного управления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 правового обоснования 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 нормативного планирования обеспечения территории объектами регионального и местного значения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Анализ согласованности стратегического и территориального планирования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Методы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экспертных оценок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 и технология моделирования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 экстраполяции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Типологизация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градостроительной документации</a:t>
            </a:r>
          </a:p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Критерий 1 – Оценка соответствия документов территориального планирования </a:t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градостроительного зонирования федеральному и региональному законодательству, устанавливающему требования к составу и содержанию документов территориального планирования</a:t>
            </a:r>
          </a:p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Критерий 2 – Оценка расчетного срока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реализации документа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территориального планирования </a:t>
            </a:r>
          </a:p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Критерий 3 – Оценка соответствия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градостроительной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документации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Техническим требованиям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84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4029" y="259605"/>
            <a:ext cx="10427861" cy="4001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ПОДГОТОВКА СВЕДЕНИЙ ДЛЯ ВНЕСЕНИЯ В ЕГРН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36743" y="862832"/>
            <a:ext cx="111954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 ВЫПОЛНЕНИЯ РАБОТ:</a:t>
            </a:r>
          </a:p>
          <a:p>
            <a:pPr lvl="0"/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документы,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содержащих </a:t>
            </a:r>
            <a:r>
              <a:rPr lang="x-non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сведения о границах населенных пунктов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сведения о границах территориальных зон, с использованием утвержденных и размещенных на сайте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Росреестра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XML-схем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746894" y="5717370"/>
            <a:ext cx="3936691" cy="609394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Схема границ населенных пунктов муниципального образования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Шурышкарское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77" y="1983623"/>
            <a:ext cx="5340726" cy="434314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838" y="1770115"/>
            <a:ext cx="3357330" cy="480322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" t="10438" r="64521" b="46942"/>
          <a:stretch/>
        </p:blipFill>
        <p:spPr>
          <a:xfrm>
            <a:off x="7641428" y="2385498"/>
            <a:ext cx="3930462" cy="313542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040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144029" y="247230"/>
            <a:ext cx="10544128" cy="4001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ГИСОГД ЯНАО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68617" y="1130932"/>
            <a:ext cx="11629768" cy="4875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 ВЫПОЛНЕНИЯ РАБОТ:</a:t>
            </a:r>
          </a:p>
          <a:p>
            <a:pPr marL="342900" lvl="0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rabicParenR"/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Созданная и внедренная ГИСОГД ЯНАО с расширенными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функциями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автоматизированной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информационно-аналитической поддержки осуществления полномочий в области градостроительной деятельности, приведенными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соответствие с требованиями законодательства, обеспечивающая:</a:t>
            </a:r>
          </a:p>
          <a:p>
            <a:pPr lvl="0" indent="-107979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Ведение автоматизированных реестров ГИСОГД ЯНАО</a:t>
            </a:r>
          </a:p>
          <a:p>
            <a:pPr lvl="0" indent="-107979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Автоматизацию государственных услуг, в том числе в рамках межведомственного электронного взаимодействия </a:t>
            </a:r>
          </a:p>
          <a:p>
            <a:pPr marL="444500" lvl="0" algn="just">
              <a:lnSpc>
                <a:spcPct val="90000"/>
              </a:lnSpc>
            </a:pP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(выдача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разрешения на строительство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выдача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разрешения на ввод объекта в эксплуатацию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обеспечение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подготовки проектов правовых актов о подготовке документации по планировке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территории; обеспечение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подготовки проектов правовых актов об утверждении документации по планировке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территории)</a:t>
            </a:r>
          </a:p>
          <a:p>
            <a:pPr indent="-107979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Автоматизацию муниципальных услуг,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том числе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рамках межведомственного электронного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взаимодействия</a:t>
            </a:r>
          </a:p>
          <a:p>
            <a:pPr marL="444500" algn="just">
              <a:lnSpc>
                <a:spcPct val="90000"/>
              </a:lnSpc>
            </a:pP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(подготовка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выдача </a:t>
            </a:r>
            <a:r>
              <a:rPr lang="ru-RU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ГПЗУ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выдача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разрешения на строительство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выдача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разрешения на ввод объекта в эксплуатацию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x-none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присвоение</a:t>
            </a:r>
            <a:r>
              <a:rPr lang="x-non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аннулирование адреса объекту адресации</a:t>
            </a:r>
            <a:r>
              <a:rPr lang="x-none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x-none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предоставление </a:t>
            </a:r>
            <a:r>
              <a:rPr lang="x-non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сведений, содержащихся в ГИСОГД</a:t>
            </a:r>
            <a:r>
              <a:rPr lang="x-none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x-none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предоставление </a:t>
            </a:r>
            <a:r>
              <a:rPr lang="x-non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разрешения на осуществление земляных работ; </a:t>
            </a:r>
            <a:r>
              <a:rPr lang="x-none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направление </a:t>
            </a:r>
            <a:r>
              <a:rPr lang="x-non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уведомления о соответствии указанных в уведомлении о планируемых строительстве или реконструкции объекта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ИЖС</a:t>
            </a:r>
            <a:r>
              <a:rPr lang="x-non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или садового дома параметров объекта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ИЖС </a:t>
            </a:r>
            <a:r>
              <a:rPr lang="x-non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садового дома установленным параметрам и допустимости размещения объекта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ИЖС</a:t>
            </a:r>
            <a:r>
              <a:rPr lang="x-non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или садового дома на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ЗУ</a:t>
            </a:r>
            <a:r>
              <a:rPr lang="x-non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уведомления о несоответствии указанных в уведомлении о планируемых строительстве или реконструкции объекта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ИЖС </a:t>
            </a:r>
            <a:r>
              <a:rPr lang="x-non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садового дома параметров объекта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ИЖС </a:t>
            </a:r>
            <a:r>
              <a:rPr lang="x-non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садового дома установленным параметрам и (или) недопустимости размещения объекта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ИЖС </a:t>
            </a:r>
            <a:r>
              <a:rPr lang="x-non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садового дома на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ЗУ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x-none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направление </a:t>
            </a:r>
            <a:r>
              <a:rPr lang="x-non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уведомления о соответствии построенных или реконструированных объектов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ИЖС</a:t>
            </a:r>
            <a:r>
              <a:rPr lang="x-non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или садового дома требованиям законодательства о градостроительной деятельности либо о несоответствии построенных или реконструированных объекта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ИЖС </a:t>
            </a:r>
            <a:r>
              <a:rPr lang="x-non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садового дома требованиям законодательства о градостроительной деятельности с указанием всех оснований для направления такого уведомления</a:t>
            </a:r>
            <a:r>
              <a:rPr lang="x-none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x-none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принятие </a:t>
            </a:r>
            <a:r>
              <a:rPr lang="x-non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основании заявления физического или юридического лица решения о подготовке документации по планировке территории в случаях, установленных ГрК РФ</a:t>
            </a:r>
            <a:r>
              <a:rPr lang="x-none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x-none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утверждение </a:t>
            </a:r>
            <a:r>
              <a:rPr lang="x-non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документации по планировке территории в случаях, предусмотренных ГрК РФ по заявлению физических или юридических лиц</a:t>
            </a:r>
            <a:r>
              <a:rPr lang="x-none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x-none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предоставление </a:t>
            </a:r>
            <a:r>
              <a:rPr lang="x-non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разрешений на условно разрешенный вид использования земельных участков или объектов капитального строительства</a:t>
            </a:r>
            <a:r>
              <a:rPr lang="x-none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x-none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предоставление </a:t>
            </a:r>
            <a:r>
              <a:rPr lang="x-none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разрешения на отклонение от предельных параметров разрешенного строительства, реконструкции объектов капитального строительства</a:t>
            </a:r>
            <a:r>
              <a:rPr lang="x-none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предоставление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решения о согласовании архитектурно-градостроительного облика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объекта)</a:t>
            </a:r>
            <a:endParaRPr lang="en-US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rabicParenR" startAt="2"/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Комплект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материалов ГИСОГД ЯНАО: Руководство по установке; Руководство администратора; Руководство пользователя; Технологические инструкции по системе автоматизации подготовки документов при оказании государственных и муниципальных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услуг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rabicParenR" startAt="2"/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Утвержденную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документацию, касающуюся обработки и защиты информации в ГИСОГД</a:t>
            </a:r>
          </a:p>
        </p:txBody>
      </p:sp>
    </p:spTree>
    <p:extLst>
      <p:ext uri="{BB962C8B-B14F-4D97-AF65-F5344CB8AC3E}">
        <p14:creationId xmlns:p14="http://schemas.microsoft.com/office/powerpoint/2010/main" val="233151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144029" y="247230"/>
            <a:ext cx="10544128" cy="4001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ТРИ КИТА  ГИСОГД – ДАННЫЕ, МЕТОДЫ, ТЕХНОЛОГИИ 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8" name="Прямоугольник 24"/>
          <p:cNvSpPr/>
          <p:nvPr/>
        </p:nvSpPr>
        <p:spPr>
          <a:xfrm>
            <a:off x="471751" y="4434568"/>
            <a:ext cx="4660748" cy="18487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24" tIns="45718" rIns="91424" bIns="45718">
            <a:noAutofit/>
          </a:bodyPr>
          <a:lstStyle/>
          <a:p>
            <a:pPr>
              <a:lnSpc>
                <a:spcPct val="90000"/>
              </a:lnSpc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Методика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ведения ГИСОГД:</a:t>
            </a:r>
            <a:endParaRPr lang="ru-RU" sz="15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1079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Состав данных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</a:t>
            </a:r>
            <a:endParaRPr lang="ru-RU" sz="15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1079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Источники данных</a:t>
            </a:r>
          </a:p>
          <a:p>
            <a:pPr indent="-1079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Методы сбора данных (варианты организации информационного взаимодействия с поставщиками)</a:t>
            </a:r>
            <a:endParaRPr lang="ru-RU" sz="15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1079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Формы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визуализации результатов</a:t>
            </a:r>
            <a:endParaRPr lang="ru-RU" sz="15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18"/>
          <p:cNvSpPr/>
          <p:nvPr/>
        </p:nvSpPr>
        <p:spPr>
          <a:xfrm>
            <a:off x="2054353" y="842967"/>
            <a:ext cx="7955992" cy="338550"/>
          </a:xfrm>
          <a:prstGeom prst="rect">
            <a:avLst/>
          </a:prstGeom>
        </p:spPr>
        <p:txBody>
          <a:bodyPr wrap="none" lIns="91424" tIns="45718" rIns="91424" bIns="45718">
            <a:spAutoFit/>
          </a:bodyPr>
          <a:lstStyle/>
          <a:p>
            <a:r>
              <a:rPr kumimoji="1" lang="ru-RU" sz="1600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ЗАДАЧА </a:t>
            </a:r>
            <a:r>
              <a:rPr kumimoji="1" lang="ru-RU" sz="1600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1" lang="ru-RU" sz="1600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ФОРМИРОВАНИЕ </a:t>
            </a:r>
            <a:r>
              <a:rPr kumimoji="1" lang="ru-RU" sz="1600" b="1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ИНФОРМАЦИОННЫХ РЕСУРСОВ (</a:t>
            </a:r>
            <a:r>
              <a:rPr kumimoji="1" lang="ru-RU" sz="1600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БАЗЫ ДАННЫХ)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19"/>
          <p:cNvSpPr/>
          <p:nvPr/>
        </p:nvSpPr>
        <p:spPr>
          <a:xfrm>
            <a:off x="1009370" y="4125346"/>
            <a:ext cx="3585510" cy="338550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pPr algn="ctr"/>
            <a:r>
              <a:rPr kumimoji="1" lang="ru-RU" sz="1600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ЗАДАЧА </a:t>
            </a:r>
            <a:r>
              <a:rPr kumimoji="1" lang="ru-RU" sz="1600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1" lang="ru-RU" sz="1600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РАЗРАБОТКА </a:t>
            </a:r>
            <a:r>
              <a:rPr kumimoji="1" lang="ru-RU" sz="1600" b="1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МЕТОДОВ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23"/>
          <p:cNvSpPr/>
          <p:nvPr/>
        </p:nvSpPr>
        <p:spPr>
          <a:xfrm>
            <a:off x="462308" y="1172980"/>
            <a:ext cx="3242590" cy="1449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24" tIns="45718" rIns="0" bIns="45718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ТЕХНИЧЕСКИЕ ТРЕБОВАНИЯ </a:t>
            </a:r>
          </a:p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ДАННЫМ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ГИСОГД: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1079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Объектный состав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</a:t>
            </a:r>
            <a:endParaRPr lang="ru-RU" sz="15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1079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Атрибутивный состав объектов </a:t>
            </a:r>
          </a:p>
          <a:p>
            <a:pPr indent="-1079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Правила создания/редактирования</a:t>
            </a:r>
            <a:endParaRPr lang="ru-RU" sz="15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1079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Структура базы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геоданных</a:t>
            </a:r>
            <a:endParaRPr lang="ru-RU" sz="15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1079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Условные обозначения</a:t>
            </a:r>
            <a:endParaRPr lang="ru-RU" sz="15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34"/>
          <p:cNvSpPr/>
          <p:nvPr/>
        </p:nvSpPr>
        <p:spPr>
          <a:xfrm>
            <a:off x="6988153" y="3563976"/>
            <a:ext cx="3326519" cy="338550"/>
          </a:xfrm>
          <a:prstGeom prst="rect">
            <a:avLst/>
          </a:prstGeom>
        </p:spPr>
        <p:txBody>
          <a:bodyPr wrap="none" lIns="91424" tIns="45718" rIns="91424" bIns="45718">
            <a:spAutoFit/>
          </a:bodyPr>
          <a:lstStyle/>
          <a:p>
            <a:r>
              <a:rPr kumimoji="1" lang="ru-RU" sz="1600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ЗАДАЧА 3: </a:t>
            </a:r>
            <a:r>
              <a:rPr kumimoji="1" lang="ru-RU" sz="1600" b="1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ГИСОГД </a:t>
            </a:r>
            <a:endParaRPr kumimoji="1" lang="ru-RU" sz="1600" b="1" dirty="0">
              <a:solidFill>
                <a:srgbClr val="00A0E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35"/>
          <p:cNvSpPr/>
          <p:nvPr/>
        </p:nvSpPr>
        <p:spPr>
          <a:xfrm>
            <a:off x="5976856" y="3913958"/>
            <a:ext cx="5772947" cy="2548386"/>
          </a:xfrm>
          <a:prstGeom prst="rect">
            <a:avLst/>
          </a:prstGeom>
          <a:noFill/>
          <a:ln w="12700">
            <a:noFill/>
          </a:ln>
        </p:spPr>
        <p:txBody>
          <a:bodyPr wrap="square" lIns="91424" tIns="45718" rIns="91424" bIns="45718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 smtClean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sz="14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функциями автоматизированной информационно-аналитической поддержки осуществления полномочий в области градостроительной </a:t>
            </a:r>
            <a:r>
              <a:rPr lang="ru-RU" sz="1400" b="1" dirty="0" smtClean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деятельности:</a:t>
            </a:r>
            <a:endParaRPr lang="ru-RU" sz="1400" b="1" dirty="0">
              <a:solidFill>
                <a:srgbClr val="59595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настройка (и\или) доработка действующей ГИСОГД, созданной и внедренной с применением ТТПО, для расширения функциональных возможностей до ее соответствия требованиям ГрК </a:t>
            </a:r>
            <a:r>
              <a:rPr lang="ru-RU" sz="1400" dirty="0" smtClean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РФ</a:t>
            </a:r>
            <a:endParaRPr lang="ru-RU" sz="1400" dirty="0">
              <a:solidFill>
                <a:srgbClr val="59595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автоматизации предоставления государственных и муниципальных услуг в электронной </a:t>
            </a:r>
            <a:r>
              <a:rPr lang="ru-RU" sz="1400" dirty="0" smtClean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форме</a:t>
            </a:r>
            <a:endParaRPr lang="ru-RU" sz="1400" dirty="0">
              <a:solidFill>
                <a:srgbClr val="59595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приведение функционала ГИСОГД в соответствие с требованиями </a:t>
            </a:r>
            <a:r>
              <a:rPr lang="ru-RU" sz="1400" dirty="0" smtClean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Заказчика</a:t>
            </a:r>
            <a:endParaRPr lang="ru-RU" sz="1400" dirty="0">
              <a:solidFill>
                <a:srgbClr val="59595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защиты информации в </a:t>
            </a:r>
            <a:r>
              <a:rPr lang="ru-RU" sz="1400" dirty="0" smtClean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</a:t>
            </a:r>
            <a:endParaRPr lang="ru-RU" sz="1400" dirty="0">
              <a:solidFill>
                <a:srgbClr val="59595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Группа 5"/>
          <p:cNvGrpSpPr/>
          <p:nvPr/>
        </p:nvGrpSpPr>
        <p:grpSpPr>
          <a:xfrm>
            <a:off x="3592835" y="2879867"/>
            <a:ext cx="3337018" cy="1973780"/>
            <a:chOff x="4156809" y="2504033"/>
            <a:chExt cx="3337018" cy="1973780"/>
          </a:xfrm>
        </p:grpSpPr>
        <p:sp>
          <p:nvSpPr>
            <p:cNvPr id="17" name="Равнобедренный треугольник 6"/>
            <p:cNvSpPr/>
            <p:nvPr/>
          </p:nvSpPr>
          <p:spPr>
            <a:xfrm rot="10800000">
              <a:off x="4156809" y="2525911"/>
              <a:ext cx="3337018" cy="1951902"/>
            </a:xfrm>
            <a:prstGeom prst="triangle">
              <a:avLst/>
            </a:prstGeom>
            <a:noFill/>
            <a:ln w="25400">
              <a:solidFill>
                <a:srgbClr val="00A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Прямоугольник 7"/>
            <p:cNvSpPr/>
            <p:nvPr/>
          </p:nvSpPr>
          <p:spPr>
            <a:xfrm>
              <a:off x="5152046" y="2508938"/>
              <a:ext cx="12362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800" b="1" dirty="0" smtClean="0">
                  <a:solidFill>
                    <a:srgbClr val="00A0E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ДАННЫЕ</a:t>
              </a:r>
              <a:endParaRPr lang="ru-RU" sz="1800" b="1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Прямоугольник 8"/>
            <p:cNvSpPr/>
            <p:nvPr/>
          </p:nvSpPr>
          <p:spPr>
            <a:xfrm rot="2950254">
              <a:off x="4490733" y="3168486"/>
              <a:ext cx="12506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800" b="1" dirty="0" smtClean="0">
                  <a:solidFill>
                    <a:srgbClr val="00A0E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МЕТОДЫ</a:t>
              </a:r>
              <a:endParaRPr lang="ru-RU" sz="1800" b="1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Прямоугольник 9"/>
            <p:cNvSpPr/>
            <p:nvPr/>
          </p:nvSpPr>
          <p:spPr>
            <a:xfrm rot="18631737">
              <a:off x="5565238" y="3233239"/>
              <a:ext cx="18277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800" b="1" dirty="0" smtClean="0">
                  <a:solidFill>
                    <a:srgbClr val="00A0E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ТЕХНОЛОГИИ</a:t>
              </a:r>
              <a:endParaRPr lang="ru-RU" sz="1800" b="1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3704898" y="1163672"/>
            <a:ext cx="8137855" cy="1643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24" tIns="45718" rIns="0" bIns="45718">
            <a:spAutoFit/>
          </a:bodyPr>
          <a:lstStyle/>
          <a:p>
            <a:pPr marL="342900" indent="-342900">
              <a:lnSpc>
                <a:spcPct val="90000"/>
              </a:lnSpc>
              <a:buFont typeface="+mj-lt"/>
              <a:buAutoNum type="arabicParenR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приведение действующих документов территориального планирования и градостроительного зонирования ЯНАО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требованиям законодательства, правилам цифрового описания (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приказы Минэкономразвития от 01.09.2014 № 540, от 09.01.2018 № 10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90000"/>
              </a:lnSpc>
              <a:buFont typeface="+mj-lt"/>
              <a:buAutoNum type="arabicParenR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миграция данных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из БД ИСОГД МО в БД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90000"/>
              </a:lnSpc>
              <a:buFont typeface="+mj-lt"/>
              <a:buAutoNum type="arabicParenR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загрузка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имеющихся сведений, материалов и документов в электронном виде, соответствующем структуре БД ГИСОГД и подлежащих размещению в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90000"/>
              </a:lnSpc>
              <a:buFont typeface="+mj-lt"/>
              <a:buAutoNum type="arabicParenR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интерактивной карты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проверки формируемых информационных ресурсов,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сопровождения согласования и общественного контроля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информационных ресурсов</a:t>
            </a:r>
          </a:p>
        </p:txBody>
      </p:sp>
    </p:spTree>
    <p:extLst>
      <p:ext uri="{BB962C8B-B14F-4D97-AF65-F5344CB8AC3E}">
        <p14:creationId xmlns:p14="http://schemas.microsoft.com/office/powerpoint/2010/main" val="74611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144029" y="101949"/>
            <a:ext cx="10544128" cy="707882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ГИСОГД ЯНАО</a:t>
            </a:r>
          </a:p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АВТОМАТИЗАЦИЯ ПРЕДОСТАВЛЕНИЯ УСЛУГ И ИСПОЛНЕНИЯ ФУНКЦИЙ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pic>
        <p:nvPicPr>
          <p:cNvPr id="41" name="Picture 26" descr="ser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8434" y="1530261"/>
            <a:ext cx="1019097" cy="1016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Line 63"/>
          <p:cNvSpPr>
            <a:spLocks noChangeShapeType="1"/>
          </p:cNvSpPr>
          <p:nvPr/>
        </p:nvSpPr>
        <p:spPr bwMode="auto">
          <a:xfrm flipH="1">
            <a:off x="4014816" y="2056370"/>
            <a:ext cx="3633253" cy="95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106929" y="1284058"/>
            <a:ext cx="5442003" cy="1402612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altLang="ru-RU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" name="Picture 97" descr="execute_2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0745" y="1574945"/>
            <a:ext cx="738445" cy="65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7" descr="els_2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8588" y="1838885"/>
            <a:ext cx="637010" cy="65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1" descr="configuration_setting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72233">
            <a:off x="4152767" y="1783900"/>
            <a:ext cx="568035" cy="56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Line 63"/>
          <p:cNvSpPr>
            <a:spLocks noChangeShapeType="1"/>
          </p:cNvSpPr>
          <p:nvPr/>
        </p:nvSpPr>
        <p:spPr bwMode="auto">
          <a:xfrm flipH="1" flipV="1">
            <a:off x="2503804" y="1551712"/>
            <a:ext cx="910518" cy="39601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Line 63"/>
          <p:cNvSpPr>
            <a:spLocks noChangeShapeType="1"/>
          </p:cNvSpPr>
          <p:nvPr/>
        </p:nvSpPr>
        <p:spPr bwMode="auto">
          <a:xfrm flipH="1">
            <a:off x="2503804" y="2177188"/>
            <a:ext cx="896830" cy="5708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6" name="Picture 114" descr="provider_25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952" y="1581030"/>
            <a:ext cx="722216" cy="72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" name="Соединительная линия уступом 66"/>
          <p:cNvCxnSpPr/>
          <p:nvPr/>
        </p:nvCxnSpPr>
        <p:spPr>
          <a:xfrm rot="10800000" flipV="1">
            <a:off x="1205800" y="1950769"/>
            <a:ext cx="6037516" cy="975590"/>
          </a:xfrm>
          <a:prstGeom prst="bentConnector3">
            <a:avLst>
              <a:gd name="adj1" fmla="val -1096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46"/>
          <p:cNvSpPr txBox="1">
            <a:spLocks noChangeArrowheads="1"/>
          </p:cNvSpPr>
          <p:nvPr/>
        </p:nvSpPr>
        <p:spPr bwMode="auto">
          <a:xfrm>
            <a:off x="903825" y="2951877"/>
            <a:ext cx="86737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Выдача результата заявителю в зависимости от способа предоставления результата, в личный кабинет или в МФЦ</a:t>
            </a:r>
          </a:p>
        </p:txBody>
      </p:sp>
      <p:pic>
        <p:nvPicPr>
          <p:cNvPr id="69" name="Picture 26" descr="ser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2437" y="1605375"/>
            <a:ext cx="813506" cy="81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1" descr="towers_globe_blu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9968" y="1931996"/>
            <a:ext cx="460515" cy="45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towers_globe_blu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5394" y="1954311"/>
            <a:ext cx="460513" cy="46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54" descr="reception_25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4016" y="2321771"/>
            <a:ext cx="691785" cy="69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1" descr="configuration_setting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72233">
            <a:off x="5562710" y="1783900"/>
            <a:ext cx="568035" cy="56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1" descr="configuration_setting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72233">
            <a:off x="7003138" y="1783900"/>
            <a:ext cx="568035" cy="56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Line 63"/>
          <p:cNvSpPr>
            <a:spLocks noChangeShapeType="1"/>
          </p:cNvSpPr>
          <p:nvPr/>
        </p:nvSpPr>
        <p:spPr bwMode="auto">
          <a:xfrm flipH="1" flipV="1">
            <a:off x="1544895" y="2056370"/>
            <a:ext cx="297578" cy="60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6" name="Picture 99" descr="niche_25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869" y="1474326"/>
            <a:ext cx="691785" cy="68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Прямоугольник 76"/>
          <p:cNvSpPr/>
          <p:nvPr/>
        </p:nvSpPr>
        <p:spPr>
          <a:xfrm>
            <a:off x="7413040" y="1262690"/>
            <a:ext cx="922047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</a:t>
            </a:r>
            <a:endParaRPr lang="ru-RU" alt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8" name="Соединительная линия уступом 77"/>
          <p:cNvCxnSpPr/>
          <p:nvPr/>
        </p:nvCxnSpPr>
        <p:spPr>
          <a:xfrm rot="16200000" flipV="1">
            <a:off x="709794" y="2402650"/>
            <a:ext cx="798490" cy="211988"/>
          </a:xfrm>
          <a:prstGeom prst="bentConnector3">
            <a:avLst>
              <a:gd name="adj1" fmla="val -205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26" descr="ser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3620" y="997906"/>
            <a:ext cx="813506" cy="81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Line 63"/>
          <p:cNvSpPr>
            <a:spLocks noChangeShapeType="1"/>
          </p:cNvSpPr>
          <p:nvPr/>
        </p:nvSpPr>
        <p:spPr bwMode="auto">
          <a:xfrm flipH="1">
            <a:off x="1545105" y="1562302"/>
            <a:ext cx="150470" cy="12707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TextBox 46"/>
          <p:cNvSpPr txBox="1">
            <a:spLocks noChangeArrowheads="1"/>
          </p:cNvSpPr>
          <p:nvPr/>
        </p:nvSpPr>
        <p:spPr bwMode="auto">
          <a:xfrm>
            <a:off x="998456" y="2451949"/>
            <a:ext cx="21084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Подача заявления в личный кабинет или МФЦ</a:t>
            </a:r>
          </a:p>
        </p:txBody>
      </p:sp>
      <p:sp>
        <p:nvSpPr>
          <p:cNvPr id="86" name="TextBox 46"/>
          <p:cNvSpPr txBox="1">
            <a:spLocks noChangeArrowheads="1"/>
          </p:cNvSpPr>
          <p:nvPr/>
        </p:nvSpPr>
        <p:spPr bwMode="auto">
          <a:xfrm>
            <a:off x="2957965" y="1009642"/>
            <a:ext cx="57609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Автоматизация бизнес-процессов предоставления услуг в электронной форме</a:t>
            </a:r>
          </a:p>
        </p:txBody>
      </p:sp>
      <p:sp>
        <p:nvSpPr>
          <p:cNvPr id="87" name="TextBox 46"/>
          <p:cNvSpPr txBox="1">
            <a:spLocks noChangeArrowheads="1"/>
          </p:cNvSpPr>
          <p:nvPr/>
        </p:nvSpPr>
        <p:spPr bwMode="auto">
          <a:xfrm>
            <a:off x="3477820" y="2413012"/>
            <a:ext cx="36472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Электронное согласование и визирование (ЭП)</a:t>
            </a:r>
          </a:p>
        </p:txBody>
      </p:sp>
      <p:sp>
        <p:nvSpPr>
          <p:cNvPr id="88" name="TextBox 46"/>
          <p:cNvSpPr txBox="1">
            <a:spLocks noChangeArrowheads="1"/>
          </p:cNvSpPr>
          <p:nvPr/>
        </p:nvSpPr>
        <p:spPr bwMode="auto">
          <a:xfrm>
            <a:off x="975919" y="1021322"/>
            <a:ext cx="11728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200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ЕПГУ(РПГУ)</a:t>
            </a:r>
            <a:endParaRPr lang="ru-RU" alt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8434106" y="1400020"/>
            <a:ext cx="272048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комплексными, актуальными и достоверными цифровыми </a:t>
            </a:r>
            <a:r>
              <a:rPr lang="ru-RU" alt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данными в ходе </a:t>
            </a:r>
            <a:r>
              <a:rPr lang="ru-RU" altLang="ru-RU" sz="1200" b="1" dirty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ПРЕДОСТАВЛЕНИЯ УСЛУГ </a:t>
            </a:r>
          </a:p>
          <a:p>
            <a:pPr algn="ctr">
              <a:spcBef>
                <a:spcPct val="0"/>
              </a:spcBef>
            </a:pPr>
            <a:r>
              <a:rPr lang="ru-RU" altLang="ru-RU" sz="1200" b="1" dirty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ИСПОЛНЕНИЯ ФУНКЦИЙ</a:t>
            </a:r>
          </a:p>
        </p:txBody>
      </p: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2587" y="4191658"/>
            <a:ext cx="3930795" cy="23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6432" y="4081601"/>
            <a:ext cx="3488581" cy="240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Прямоугольник 91"/>
          <p:cNvSpPr/>
          <p:nvPr/>
        </p:nvSpPr>
        <p:spPr>
          <a:xfrm>
            <a:off x="539724" y="3536311"/>
            <a:ext cx="11112553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Aft>
                <a:spcPts val="600"/>
              </a:spcAft>
            </a:pPr>
            <a:r>
              <a:rPr lang="ru-RU" sz="1600" dirty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Документы, необходимые для оказания данных услуг, </a:t>
            </a:r>
            <a:r>
              <a:rPr lang="ru-RU" sz="1600" dirty="0" smtClean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предоставляются </a:t>
            </a:r>
            <a:r>
              <a:rPr lang="ru-RU" sz="1600" b="1" dirty="0" smtClean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через </a:t>
            </a:r>
            <a:r>
              <a:rPr lang="ru-RU" sz="1600" b="1" dirty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СМЭВ (ЕГРИП, ЕГРЮЛ, ЕГРН</a:t>
            </a:r>
            <a:r>
              <a:rPr lang="ru-RU" sz="1600" b="1" dirty="0" smtClean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ctr">
              <a:lnSpc>
                <a:spcPct val="75000"/>
              </a:lnSpc>
              <a:spcAft>
                <a:spcPts val="600"/>
              </a:spcAft>
            </a:pPr>
            <a:r>
              <a:rPr lang="ru-RU" sz="1600" dirty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 согласования и подписание документов </a:t>
            </a:r>
            <a:r>
              <a:rPr lang="ru-RU" sz="1600" dirty="0" smtClean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осуществляются с </a:t>
            </a:r>
            <a:r>
              <a:rPr lang="ru-RU" sz="1600" dirty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использованием </a:t>
            </a:r>
            <a:r>
              <a:rPr lang="ru-RU" sz="1600" b="1" dirty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электронной </a:t>
            </a:r>
            <a:r>
              <a:rPr lang="ru-RU" sz="1600" b="1" dirty="0" smtClean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подписи</a:t>
            </a:r>
            <a:endParaRPr lang="ru-RU" sz="1600" b="1" dirty="0">
              <a:solidFill>
                <a:srgbClr val="008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4529706" y="3197454"/>
            <a:ext cx="3132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ЭЛЕКТРОННОМ ВИДЕ: </a:t>
            </a:r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01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4029" y="101949"/>
            <a:ext cx="10544128" cy="132343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ГИСОГД ЯНАО</a:t>
            </a:r>
          </a:p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ИНФОРМАЦИОННОГО ВЗАИМОДЕЙСТВИЯ С ПОСТАВЩИКАМИ И ПОТРЕБИТЕЛЯМИ СВЕДЕНИЙ В РАМКАХ ПРЕДОСТАВЛЕНИЯ ГОСУДАРСТВЕННЫХ И МУНИЦИПАЛЬНЫХ УСЛУГ В ЭЛЕКТРОННОМ ВИДЕ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3729" y="1425384"/>
            <a:ext cx="1133924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отношении </a:t>
            </a:r>
          </a:p>
          <a:p>
            <a:pPr marL="1090613" lvl="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Службы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государственного строительного надзора Ямало-Ненецкого автономного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округа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90613" lvl="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Департамента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природно-ресурсного регулирования, лесных отношений и развития нефтегазового комплекса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90613" lvl="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Департамента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имущественных отношений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90613" lvl="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Службы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государственной охраны объектов культурного наследия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90613" lvl="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 «Управление государственной экспертизы проектной документации ЯНАО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90613" lvl="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иных организаций (не более пяти)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будет обеспечен</a:t>
            </a:r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доступ к ГИСОГД для ведения реестров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создания и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обработки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запросов путем:</a:t>
            </a:r>
          </a:p>
          <a:p>
            <a:pPr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организации ограниченного доступа к информации ГИСОГД, необходимой для предоставления государственных и муниципальных услуг</a:t>
            </a:r>
          </a:p>
          <a:p>
            <a:pPr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настройки форм запросов на предоставление сведений, необходимых для предоставления государственных и муниципальных услуг</a:t>
            </a:r>
          </a:p>
          <a:p>
            <a:pPr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обеспечения внесения атрибутивных значений в форму, возможности загрузки связанных файлов</a:t>
            </a:r>
          </a:p>
          <a:p>
            <a:pPr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обеспечения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просмотра информации о запросах и ответах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0120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4029" y="259605"/>
            <a:ext cx="10427861" cy="4001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МИГРАЦИЯ ИЗ БАЗЫ ДАННЫХ ИСОГД МО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17218" y="1284271"/>
            <a:ext cx="11182907" cy="5023330"/>
            <a:chOff x="1156141" y="1688280"/>
            <a:chExt cx="9437228" cy="4239176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7510069" y="3455834"/>
              <a:ext cx="560044" cy="990737"/>
              <a:chOff x="3999910" y="1422798"/>
              <a:chExt cx="991703" cy="1512491"/>
            </a:xfrm>
          </p:grpSpPr>
          <p:sp>
            <p:nvSpPr>
              <p:cNvPr id="15" name="Куб 14"/>
              <p:cNvSpPr/>
              <p:nvPr/>
            </p:nvSpPr>
            <p:spPr>
              <a:xfrm>
                <a:off x="4009377" y="1422798"/>
                <a:ext cx="982236" cy="1512491"/>
              </a:xfrm>
              <a:prstGeom prst="cube">
                <a:avLst>
                  <a:gd name="adj" fmla="val 39865"/>
                </a:avLst>
              </a:prstGeom>
              <a:solidFill>
                <a:schemeClr val="bg1"/>
              </a:solidFill>
              <a:ln w="19050">
                <a:solidFill>
                  <a:srgbClr val="66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99910" y="1762732"/>
                <a:ext cx="581913" cy="1170801"/>
              </a:xfrm>
              <a:prstGeom prst="rect">
                <a:avLst/>
              </a:prstGeom>
            </p:spPr>
          </p:pic>
        </p:grpSp>
        <p:sp>
          <p:nvSpPr>
            <p:cNvPr id="19" name="Прямоугольник 18"/>
            <p:cNvSpPr/>
            <p:nvPr/>
          </p:nvSpPr>
          <p:spPr>
            <a:xfrm>
              <a:off x="10273394" y="1742931"/>
              <a:ext cx="319975" cy="1364816"/>
            </a:xfrm>
            <a:prstGeom prst="rect">
              <a:avLst/>
            </a:prstGeom>
            <a:solidFill>
              <a:srgbClr val="0080FF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РФ</a:t>
              </a:r>
              <a:endParaRPr lang="ru-RU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10273394" y="3096665"/>
              <a:ext cx="319975" cy="1543179"/>
            </a:xfrm>
            <a:prstGeom prst="rect">
              <a:avLst/>
            </a:prstGeom>
            <a:solidFill>
              <a:srgbClr val="0080FF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Субъект РФ</a:t>
              </a:r>
              <a:endParaRPr lang="ru-RU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0273394" y="4639844"/>
              <a:ext cx="319975" cy="1287611"/>
            </a:xfrm>
            <a:prstGeom prst="rect">
              <a:avLst/>
            </a:prstGeom>
            <a:solidFill>
              <a:srgbClr val="0080FF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МО</a:t>
              </a:r>
              <a:endParaRPr lang="ru-RU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Овал 26"/>
            <p:cNvSpPr/>
            <p:nvPr/>
          </p:nvSpPr>
          <p:spPr bwMode="auto">
            <a:xfrm>
              <a:off x="6566367" y="3986769"/>
              <a:ext cx="897405" cy="847740"/>
            </a:xfrm>
            <a:prstGeom prst="ellipse">
              <a:avLst/>
            </a:prstGeom>
            <a:blipFill>
              <a:blip r:embed="rId4" cstate="print">
                <a:extLst/>
              </a:blip>
              <a:srcRect/>
              <a:stretch>
                <a:fillRect l="-36000" r="-36000"/>
              </a:stretch>
            </a:blipFill>
            <a:ln w="41275">
              <a:solidFill>
                <a:schemeClr val="lt1">
                  <a:hueOff val="0"/>
                  <a:satOff val="0"/>
                  <a:lumOff val="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8" name="Группа 27"/>
            <p:cNvGrpSpPr/>
            <p:nvPr/>
          </p:nvGrpSpPr>
          <p:grpSpPr>
            <a:xfrm>
              <a:off x="6696153" y="3986769"/>
              <a:ext cx="598444" cy="593735"/>
              <a:chOff x="735774" y="2673981"/>
              <a:chExt cx="598444" cy="593735"/>
            </a:xfrm>
          </p:grpSpPr>
          <p:sp>
            <p:nvSpPr>
              <p:cNvPr id="29" name="Овал 28"/>
              <p:cNvSpPr/>
              <p:nvPr/>
            </p:nvSpPr>
            <p:spPr bwMode="auto">
              <a:xfrm>
                <a:off x="771230" y="2795796"/>
                <a:ext cx="562988" cy="471920"/>
              </a:xfrm>
              <a:prstGeom prst="ellipse">
                <a:avLst/>
              </a:prstGeom>
              <a:blipFill>
                <a:blip r:embed="rId5" cstate="print">
                  <a:extLst/>
                </a:blip>
                <a:srcRect/>
                <a:stretch>
                  <a:fillRect l="-20000" r="-20000"/>
                </a:stretch>
              </a:blipFill>
              <a:ln w="41275">
                <a:solidFill>
                  <a:schemeClr val="lt1">
                    <a:hueOff val="0"/>
                    <a:satOff val="0"/>
                    <a:lumOff val="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50000"/>
                  <a:alpha val="90000"/>
                  <a:hueOff val="0"/>
                  <a:satOff val="-1381"/>
                  <a:lumOff val="8971"/>
                  <a:alphaOff val="-26667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pic>
            <p:nvPicPr>
              <p:cNvPr id="30" name="Рисунок 2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40" t="41152" r="45869" b="24354"/>
              <a:stretch/>
            </p:blipFill>
            <p:spPr>
              <a:xfrm>
                <a:off x="771230" y="2733610"/>
                <a:ext cx="562988" cy="445494"/>
              </a:xfrm>
              <a:prstGeom prst="flowChartConnector">
                <a:avLst/>
              </a:prstGeom>
              <a:blipFill>
                <a:blip r:embed="rId7" cstate="print">
                  <a:extLst/>
                </a:blip>
                <a:srcRect/>
                <a:stretch>
                  <a:fillRect l="-3000" r="-3000"/>
                </a:stretch>
              </a:blipFill>
              <a:ln w="41275">
                <a:solidFill>
                  <a:schemeClr val="lt1">
                    <a:hueOff val="0"/>
                    <a:satOff val="0"/>
                    <a:lumOff val="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</p:pic>
          <p:sp>
            <p:nvSpPr>
              <p:cNvPr id="31" name="Овал 30"/>
              <p:cNvSpPr/>
              <p:nvPr/>
            </p:nvSpPr>
            <p:spPr bwMode="auto">
              <a:xfrm>
                <a:off x="761502" y="2673981"/>
                <a:ext cx="557234" cy="467098"/>
              </a:xfrm>
              <a:prstGeom prst="ellipse">
                <a:avLst/>
              </a:prstGeom>
              <a:blipFill>
                <a:blip r:embed="rId7" cstate="print">
                  <a:extLst/>
                </a:blip>
                <a:srcRect/>
                <a:stretch>
                  <a:fillRect l="-3000" r="-3000"/>
                </a:stretch>
              </a:blipFill>
              <a:ln w="41275">
                <a:solidFill>
                  <a:schemeClr val="lt1">
                    <a:hueOff val="0"/>
                    <a:satOff val="0"/>
                    <a:lumOff val="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50000"/>
                  <a:alpha val="90000"/>
                  <a:hueOff val="0"/>
                  <a:satOff val="-2072"/>
                  <a:lumOff val="13457"/>
                  <a:alphaOff val="-4000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pic>
            <p:nvPicPr>
              <p:cNvPr id="32" name="Рисунок 31"/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6899" r="4609"/>
              <a:stretch/>
            </p:blipFill>
            <p:spPr>
              <a:xfrm>
                <a:off x="735774" y="2812457"/>
                <a:ext cx="595046" cy="322758"/>
              </a:xfrm>
              <a:prstGeom prst="rect">
                <a:avLst/>
              </a:prstGeom>
            </p:spPr>
          </p:pic>
        </p:grpSp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99" r="4609"/>
            <a:stretch/>
          </p:blipFill>
          <p:spPr>
            <a:xfrm>
              <a:off x="6534100" y="4095437"/>
              <a:ext cx="954321" cy="474728"/>
            </a:xfrm>
            <a:prstGeom prst="rect">
              <a:avLst/>
            </a:prstGeom>
          </p:spPr>
        </p:pic>
        <p:grpSp>
          <p:nvGrpSpPr>
            <p:cNvPr id="34" name="Группа 33"/>
            <p:cNvGrpSpPr/>
            <p:nvPr/>
          </p:nvGrpSpPr>
          <p:grpSpPr>
            <a:xfrm>
              <a:off x="3391735" y="4798198"/>
              <a:ext cx="423931" cy="704697"/>
              <a:chOff x="4009377" y="1422798"/>
              <a:chExt cx="982236" cy="1531435"/>
            </a:xfrm>
          </p:grpSpPr>
          <p:sp>
            <p:nvSpPr>
              <p:cNvPr id="35" name="Куб 34"/>
              <p:cNvSpPr/>
              <p:nvPr/>
            </p:nvSpPr>
            <p:spPr>
              <a:xfrm>
                <a:off x="4009377" y="1422798"/>
                <a:ext cx="982236" cy="1512491"/>
              </a:xfrm>
              <a:prstGeom prst="cube">
                <a:avLst>
                  <a:gd name="adj" fmla="val 39865"/>
                </a:avLst>
              </a:prstGeom>
              <a:solidFill>
                <a:schemeClr val="bg1"/>
              </a:solidFill>
              <a:ln w="19050">
                <a:solidFill>
                  <a:srgbClr val="66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21979" y="1783431"/>
                <a:ext cx="581912" cy="1170802"/>
              </a:xfrm>
              <a:prstGeom prst="rect">
                <a:avLst/>
              </a:prstGeom>
            </p:spPr>
          </p:pic>
        </p:grpSp>
        <p:sp>
          <p:nvSpPr>
            <p:cNvPr id="37" name="Овал 36"/>
            <p:cNvSpPr/>
            <p:nvPr/>
          </p:nvSpPr>
          <p:spPr bwMode="auto">
            <a:xfrm>
              <a:off x="3624931" y="5185945"/>
              <a:ext cx="562988" cy="471920"/>
            </a:xfrm>
            <a:prstGeom prst="ellipse">
              <a:avLst/>
            </a:prstGeom>
            <a:blipFill>
              <a:blip r:embed="rId5" cstate="print">
                <a:extLst/>
              </a:blip>
              <a:srcRect/>
              <a:stretch>
                <a:fillRect l="-20000" r="-20000"/>
              </a:stretch>
            </a:blipFill>
            <a:ln w="41275">
              <a:solidFill>
                <a:schemeClr val="lt1">
                  <a:hueOff val="0"/>
                  <a:satOff val="0"/>
                  <a:lumOff val="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alpha val="90000"/>
                <a:hueOff val="0"/>
                <a:satOff val="-1381"/>
                <a:lumOff val="8971"/>
                <a:alphaOff val="-26667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40" t="41152" r="45869" b="24354"/>
            <a:stretch/>
          </p:blipFill>
          <p:spPr>
            <a:xfrm>
              <a:off x="3624931" y="5123759"/>
              <a:ext cx="562988" cy="445494"/>
            </a:xfrm>
            <a:prstGeom prst="flowChartConnector">
              <a:avLst/>
            </a:prstGeom>
            <a:blipFill>
              <a:blip r:embed="rId7" cstate="print">
                <a:extLst/>
              </a:blip>
              <a:srcRect/>
              <a:stretch>
                <a:fillRect l="-3000" r="-3000"/>
              </a:stretch>
            </a:blipFill>
            <a:ln w="41275">
              <a:solidFill>
                <a:schemeClr val="lt1">
                  <a:hueOff val="0"/>
                  <a:satOff val="0"/>
                  <a:lumOff val="0"/>
                </a:schemeClr>
              </a:solidFill>
            </a:ln>
            <a:scene3d>
              <a:camera prst="isometricOffAxis1Top"/>
              <a:lightRig rig="threePt" dir="t"/>
            </a:scene3d>
          </p:spPr>
        </p:pic>
        <p:sp>
          <p:nvSpPr>
            <p:cNvPr id="39" name="Овал 38"/>
            <p:cNvSpPr/>
            <p:nvPr/>
          </p:nvSpPr>
          <p:spPr bwMode="auto">
            <a:xfrm>
              <a:off x="3615203" y="5064130"/>
              <a:ext cx="557234" cy="467098"/>
            </a:xfrm>
            <a:prstGeom prst="ellipse">
              <a:avLst/>
            </a:prstGeom>
            <a:blipFill>
              <a:blip r:embed="rId7" cstate="print">
                <a:extLst/>
              </a:blip>
              <a:srcRect/>
              <a:stretch>
                <a:fillRect l="-3000" r="-3000"/>
              </a:stretch>
            </a:blipFill>
            <a:ln w="41275">
              <a:solidFill>
                <a:schemeClr val="lt1">
                  <a:hueOff val="0"/>
                  <a:satOff val="0"/>
                  <a:lumOff val="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alpha val="90000"/>
                <a:hueOff val="0"/>
                <a:satOff val="-2072"/>
                <a:lumOff val="13457"/>
                <a:alphaOff val="-4000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Овал 39"/>
            <p:cNvSpPr/>
            <p:nvPr/>
          </p:nvSpPr>
          <p:spPr bwMode="auto">
            <a:xfrm rot="221431">
              <a:off x="2765066" y="1804217"/>
              <a:ext cx="1000770" cy="805477"/>
            </a:xfrm>
            <a:prstGeom prst="ellipse">
              <a:avLst/>
            </a:prstGeom>
            <a:blipFill>
              <a:blip r:embed="rId4" cstate="print">
                <a:extLst/>
              </a:blip>
              <a:srcRect/>
              <a:stretch>
                <a:fillRect l="-36000" r="-36000"/>
              </a:stretch>
            </a:blipFill>
            <a:ln w="19050">
              <a:solidFill>
                <a:schemeClr val="lt1">
                  <a:hueOff val="0"/>
                  <a:satOff val="0"/>
                  <a:lumOff val="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Овал 40"/>
            <p:cNvSpPr/>
            <p:nvPr/>
          </p:nvSpPr>
          <p:spPr bwMode="auto">
            <a:xfrm>
              <a:off x="2977196" y="1688280"/>
              <a:ext cx="584524" cy="594266"/>
            </a:xfrm>
            <a:prstGeom prst="ellipse">
              <a:avLst/>
            </a:prstGeom>
            <a:blipFill>
              <a:blip r:embed="rId5" cstate="print">
                <a:extLst/>
              </a:blip>
              <a:srcRect/>
              <a:stretch>
                <a:fillRect l="-20000" r="-20000"/>
              </a:stretch>
            </a:blipFill>
            <a:ln w="41275">
              <a:solidFill>
                <a:schemeClr val="lt1">
                  <a:hueOff val="0"/>
                  <a:satOff val="0"/>
                  <a:lumOff val="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alpha val="90000"/>
                <a:hueOff val="0"/>
                <a:satOff val="-1381"/>
                <a:lumOff val="8971"/>
                <a:alphaOff val="-26667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Стрелка вниз 41"/>
            <p:cNvSpPr/>
            <p:nvPr/>
          </p:nvSpPr>
          <p:spPr>
            <a:xfrm rot="10800000">
              <a:off x="3777933" y="2834477"/>
              <a:ext cx="262452" cy="2362170"/>
            </a:xfrm>
            <a:prstGeom prst="downArrow">
              <a:avLst/>
            </a:prstGeom>
            <a:solidFill>
              <a:srgbClr val="666666">
                <a:alpha val="4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Стрелка вниз 42"/>
            <p:cNvSpPr/>
            <p:nvPr/>
          </p:nvSpPr>
          <p:spPr>
            <a:xfrm rot="10800000">
              <a:off x="3079894" y="2892707"/>
              <a:ext cx="262452" cy="2335279"/>
            </a:xfrm>
            <a:prstGeom prst="downArrow">
              <a:avLst/>
            </a:prstGeom>
            <a:solidFill>
              <a:srgbClr val="666666">
                <a:alpha val="4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4" name="Группа 43"/>
            <p:cNvGrpSpPr/>
            <p:nvPr/>
          </p:nvGrpSpPr>
          <p:grpSpPr>
            <a:xfrm>
              <a:off x="2614899" y="4794551"/>
              <a:ext cx="423931" cy="704697"/>
              <a:chOff x="4009377" y="1422798"/>
              <a:chExt cx="982236" cy="1531435"/>
            </a:xfrm>
          </p:grpSpPr>
          <p:sp>
            <p:nvSpPr>
              <p:cNvPr id="45" name="Куб 44"/>
              <p:cNvSpPr/>
              <p:nvPr/>
            </p:nvSpPr>
            <p:spPr>
              <a:xfrm>
                <a:off x="4009377" y="1422798"/>
                <a:ext cx="982236" cy="1512491"/>
              </a:xfrm>
              <a:prstGeom prst="cube">
                <a:avLst>
                  <a:gd name="adj" fmla="val 39865"/>
                </a:avLst>
              </a:prstGeom>
              <a:solidFill>
                <a:schemeClr val="bg1"/>
              </a:solidFill>
              <a:ln w="19050">
                <a:solidFill>
                  <a:srgbClr val="66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46" name="Рисунок 4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21979" y="1783431"/>
                <a:ext cx="581912" cy="1170802"/>
              </a:xfrm>
              <a:prstGeom prst="rect">
                <a:avLst/>
              </a:prstGeom>
            </p:spPr>
          </p:pic>
        </p:grpSp>
        <p:grpSp>
          <p:nvGrpSpPr>
            <p:cNvPr id="47" name="Группа 46"/>
            <p:cNvGrpSpPr/>
            <p:nvPr/>
          </p:nvGrpSpPr>
          <p:grpSpPr>
            <a:xfrm>
              <a:off x="2738721" y="5085613"/>
              <a:ext cx="598444" cy="593735"/>
              <a:chOff x="735774" y="2673981"/>
              <a:chExt cx="598444" cy="593735"/>
            </a:xfrm>
          </p:grpSpPr>
          <p:sp>
            <p:nvSpPr>
              <p:cNvPr id="48" name="Овал 47"/>
              <p:cNvSpPr/>
              <p:nvPr/>
            </p:nvSpPr>
            <p:spPr bwMode="auto">
              <a:xfrm>
                <a:off x="771230" y="2795796"/>
                <a:ext cx="562988" cy="471920"/>
              </a:xfrm>
              <a:prstGeom prst="ellipse">
                <a:avLst/>
              </a:prstGeom>
              <a:blipFill>
                <a:blip r:embed="rId5" cstate="print">
                  <a:extLst/>
                </a:blip>
                <a:srcRect/>
                <a:stretch>
                  <a:fillRect l="-20000" r="-20000"/>
                </a:stretch>
              </a:blipFill>
              <a:ln w="41275">
                <a:solidFill>
                  <a:schemeClr val="lt1">
                    <a:hueOff val="0"/>
                    <a:satOff val="0"/>
                    <a:lumOff val="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50000"/>
                  <a:alpha val="90000"/>
                  <a:hueOff val="0"/>
                  <a:satOff val="-1381"/>
                  <a:lumOff val="8971"/>
                  <a:alphaOff val="-26667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pic>
            <p:nvPicPr>
              <p:cNvPr id="49" name="Рисунок 4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40" t="41152" r="45869" b="24354"/>
              <a:stretch/>
            </p:blipFill>
            <p:spPr>
              <a:xfrm>
                <a:off x="771230" y="2733610"/>
                <a:ext cx="562988" cy="445494"/>
              </a:xfrm>
              <a:prstGeom prst="flowChartConnector">
                <a:avLst/>
              </a:prstGeom>
              <a:blipFill>
                <a:blip r:embed="rId7" cstate="print">
                  <a:extLst/>
                </a:blip>
                <a:srcRect/>
                <a:stretch>
                  <a:fillRect l="-3000" r="-3000"/>
                </a:stretch>
              </a:blipFill>
              <a:ln w="41275">
                <a:solidFill>
                  <a:schemeClr val="lt1">
                    <a:hueOff val="0"/>
                    <a:satOff val="0"/>
                    <a:lumOff val="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</p:pic>
          <p:sp>
            <p:nvSpPr>
              <p:cNvPr id="50" name="Овал 49"/>
              <p:cNvSpPr/>
              <p:nvPr/>
            </p:nvSpPr>
            <p:spPr bwMode="auto">
              <a:xfrm>
                <a:off x="761502" y="2673981"/>
                <a:ext cx="557234" cy="467098"/>
              </a:xfrm>
              <a:prstGeom prst="ellipse">
                <a:avLst/>
              </a:prstGeom>
              <a:blipFill>
                <a:blip r:embed="rId7" cstate="print">
                  <a:extLst/>
                </a:blip>
                <a:srcRect/>
                <a:stretch>
                  <a:fillRect l="-3000" r="-3000"/>
                </a:stretch>
              </a:blipFill>
              <a:ln w="41275">
                <a:solidFill>
                  <a:schemeClr val="lt1">
                    <a:hueOff val="0"/>
                    <a:satOff val="0"/>
                    <a:lumOff val="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50000"/>
                  <a:alpha val="90000"/>
                  <a:hueOff val="0"/>
                  <a:satOff val="-2072"/>
                  <a:lumOff val="13457"/>
                  <a:alphaOff val="-4000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pic>
            <p:nvPicPr>
              <p:cNvPr id="51" name="Рисунок 50"/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6899" r="4609"/>
              <a:stretch/>
            </p:blipFill>
            <p:spPr>
              <a:xfrm>
                <a:off x="735774" y="2812457"/>
                <a:ext cx="595046" cy="322758"/>
              </a:xfrm>
              <a:prstGeom prst="rect">
                <a:avLst/>
              </a:prstGeom>
            </p:spPr>
          </p:pic>
        </p:grp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18874" y="5628674"/>
              <a:ext cx="310334" cy="258884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24353" y="5628674"/>
              <a:ext cx="310334" cy="258884"/>
            </a:xfrm>
            <a:prstGeom prst="rect">
              <a:avLst/>
            </a:prstGeom>
          </p:spPr>
        </p:pic>
        <p:cxnSp>
          <p:nvCxnSpPr>
            <p:cNvPr id="54" name="Прямая соединительная линия 53"/>
            <p:cNvCxnSpPr>
              <a:stCxn id="46" idx="2"/>
              <a:endCxn id="53" idx="0"/>
            </p:cNvCxnSpPr>
            <p:nvPr/>
          </p:nvCxnSpPr>
          <p:spPr>
            <a:xfrm flipH="1">
              <a:off x="2679520" y="5499248"/>
              <a:ext cx="66394" cy="129426"/>
            </a:xfrm>
            <a:prstGeom prst="line">
              <a:avLst/>
            </a:prstGeom>
            <a:ln w="22225">
              <a:solidFill>
                <a:srgbClr val="6C6C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>
              <a:stCxn id="46" idx="2"/>
              <a:endCxn id="52" idx="0"/>
            </p:cNvCxnSpPr>
            <p:nvPr/>
          </p:nvCxnSpPr>
          <p:spPr>
            <a:xfrm>
              <a:off x="2745914" y="5499248"/>
              <a:ext cx="328127" cy="129426"/>
            </a:xfrm>
            <a:prstGeom prst="line">
              <a:avLst/>
            </a:prstGeom>
            <a:ln w="22225">
              <a:solidFill>
                <a:srgbClr val="6C6C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10283" y="5628674"/>
              <a:ext cx="310334" cy="258884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24063" y="5628674"/>
              <a:ext cx="310334" cy="258884"/>
            </a:xfrm>
            <a:prstGeom prst="rect">
              <a:avLst/>
            </a:prstGeom>
          </p:spPr>
        </p:pic>
        <p:cxnSp>
          <p:nvCxnSpPr>
            <p:cNvPr id="58" name="Прямая соединительная линия 57"/>
            <p:cNvCxnSpPr>
              <a:stCxn id="35" idx="3"/>
              <a:endCxn id="57" idx="0"/>
            </p:cNvCxnSpPr>
            <p:nvPr/>
          </p:nvCxnSpPr>
          <p:spPr>
            <a:xfrm flipH="1">
              <a:off x="3479230" y="5494178"/>
              <a:ext cx="39970" cy="134496"/>
            </a:xfrm>
            <a:prstGeom prst="line">
              <a:avLst/>
            </a:prstGeom>
            <a:ln w="22225">
              <a:solidFill>
                <a:srgbClr val="6C6C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>
              <a:stCxn id="35" idx="3"/>
              <a:endCxn id="56" idx="0"/>
            </p:cNvCxnSpPr>
            <p:nvPr/>
          </p:nvCxnSpPr>
          <p:spPr>
            <a:xfrm>
              <a:off x="3519200" y="5494178"/>
              <a:ext cx="346250" cy="134496"/>
            </a:xfrm>
            <a:prstGeom prst="line">
              <a:avLst/>
            </a:prstGeom>
            <a:ln w="22225">
              <a:solidFill>
                <a:srgbClr val="6C6C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Прямоугольник 59"/>
            <p:cNvSpPr/>
            <p:nvPr/>
          </p:nvSpPr>
          <p:spPr>
            <a:xfrm>
              <a:off x="1213179" y="1750510"/>
              <a:ext cx="166299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alt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Ф</a:t>
              </a:r>
              <a:r>
                <a:rPr lang="ru-RU" altLang="ru-RU" sz="1200" b="1" dirty="0" smtClean="0">
                  <a:solidFill>
                    <a:srgbClr val="6666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едеральная </a:t>
              </a:r>
              <a:r>
                <a:rPr lang="ru-RU" alt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Г</a:t>
              </a:r>
              <a:r>
                <a:rPr lang="ru-RU" altLang="ru-RU" sz="1200" b="1" dirty="0" smtClean="0">
                  <a:solidFill>
                    <a:srgbClr val="6C6C6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осударственная </a:t>
              </a:r>
              <a:r>
                <a:rPr lang="ru-RU" alt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</a:t>
              </a:r>
              <a:r>
                <a:rPr lang="ru-RU" altLang="ru-RU" sz="1200" b="1" dirty="0" smtClean="0">
                  <a:solidFill>
                    <a:srgbClr val="6C6C6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нформационная </a:t>
              </a:r>
              <a:r>
                <a:rPr lang="ru-RU" alt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</a:t>
              </a:r>
              <a:r>
                <a:rPr lang="ru-RU" altLang="ru-RU" sz="1200" b="1" dirty="0" smtClean="0">
                  <a:solidFill>
                    <a:srgbClr val="6C6C6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истема </a:t>
              </a:r>
              <a:r>
                <a:rPr lang="ru-RU" alt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</a:t>
              </a:r>
              <a:r>
                <a:rPr lang="ru-RU" altLang="ru-RU" sz="1200" b="1" dirty="0" smtClean="0">
                  <a:solidFill>
                    <a:srgbClr val="6C6C6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ерриториального </a:t>
              </a:r>
              <a:r>
                <a:rPr lang="ru-RU" alt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</a:t>
              </a:r>
              <a:r>
                <a:rPr lang="ru-RU" altLang="ru-RU" sz="1200" b="1" dirty="0" smtClean="0">
                  <a:solidFill>
                    <a:srgbClr val="6C6C6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ланирования</a:t>
              </a:r>
              <a:endParaRPr lang="ru-RU" sz="1200" dirty="0">
                <a:solidFill>
                  <a:srgbClr val="6C6C6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Овал 60"/>
            <p:cNvSpPr/>
            <p:nvPr/>
          </p:nvSpPr>
          <p:spPr bwMode="auto">
            <a:xfrm>
              <a:off x="3634755" y="5142067"/>
              <a:ext cx="528157" cy="362337"/>
            </a:xfrm>
            <a:prstGeom prst="ellipse">
              <a:avLst/>
            </a:prstGeom>
            <a:blipFill>
              <a:blip r:embed="rId10" cstate="print">
                <a:extLst/>
              </a:blip>
              <a:srcRect/>
              <a:stretch>
                <a:fillRect t="-4000" b="-4000"/>
              </a:stretch>
            </a:blipFill>
            <a:ln w="0">
              <a:solidFill>
                <a:schemeClr val="lt1">
                  <a:hueOff val="0"/>
                  <a:satOff val="0"/>
                  <a:lumOff val="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alpha val="90000"/>
                <a:hueOff val="0"/>
                <a:satOff val="-691"/>
                <a:lumOff val="4486"/>
                <a:alphaOff val="-13333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62" name="Рисунок 61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99" r="4609"/>
            <a:stretch/>
          </p:blipFill>
          <p:spPr>
            <a:xfrm>
              <a:off x="3598981" y="5216882"/>
              <a:ext cx="595046" cy="322758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392306">
              <a:off x="2586508" y="2123203"/>
              <a:ext cx="1390074" cy="805592"/>
            </a:xfrm>
            <a:prstGeom prst="flowChartConnector">
              <a:avLst/>
            </a:prstGeom>
            <a:scene3d>
              <a:camera prst="isometricOffAxis1Top"/>
              <a:lightRig rig="threePt" dir="t"/>
            </a:scene3d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99" r="4609"/>
            <a:stretch/>
          </p:blipFill>
          <p:spPr>
            <a:xfrm>
              <a:off x="2549942" y="2370843"/>
              <a:ext cx="1446415" cy="551116"/>
            </a:xfrm>
            <a:prstGeom prst="rect">
              <a:avLst/>
            </a:prstGeom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99" r="4609"/>
            <a:stretch/>
          </p:blipFill>
          <p:spPr>
            <a:xfrm>
              <a:off x="2753603" y="2085161"/>
              <a:ext cx="1039091" cy="483384"/>
            </a:xfrm>
            <a:prstGeom prst="rect">
              <a:avLst/>
            </a:prstGeom>
          </p:spPr>
        </p:pic>
        <p:sp>
          <p:nvSpPr>
            <p:cNvPr id="66" name="Стрелка вниз 65"/>
            <p:cNvSpPr/>
            <p:nvPr/>
          </p:nvSpPr>
          <p:spPr>
            <a:xfrm rot="10800000">
              <a:off x="6876423" y="2840096"/>
              <a:ext cx="315042" cy="1200437"/>
            </a:xfrm>
            <a:prstGeom prst="downArrow">
              <a:avLst/>
            </a:prstGeom>
            <a:solidFill>
              <a:srgbClr val="666666">
                <a:alpha val="4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59865" y="4252052"/>
              <a:ext cx="397317" cy="331446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14562" y="5059923"/>
              <a:ext cx="310334" cy="258884"/>
            </a:xfrm>
            <a:prstGeom prst="rect">
              <a:avLst/>
            </a:prstGeom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66613" y="3835013"/>
              <a:ext cx="397317" cy="331446"/>
            </a:xfrm>
            <a:prstGeom prst="rect">
              <a:avLst/>
            </a:prstGeom>
          </p:spPr>
        </p:pic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91466" y="5059923"/>
              <a:ext cx="310334" cy="258884"/>
            </a:xfrm>
            <a:prstGeom prst="rect">
              <a:avLst/>
            </a:prstGeom>
          </p:spPr>
        </p:pic>
        <p:cxnSp>
          <p:nvCxnSpPr>
            <p:cNvPr id="71" name="Прямая соединительная линия 70"/>
            <p:cNvCxnSpPr>
              <a:endCxn id="69" idx="1"/>
            </p:cNvCxnSpPr>
            <p:nvPr/>
          </p:nvCxnSpPr>
          <p:spPr>
            <a:xfrm flipV="1">
              <a:off x="8093462" y="4000736"/>
              <a:ext cx="273151" cy="18212"/>
            </a:xfrm>
            <a:prstGeom prst="line">
              <a:avLst/>
            </a:prstGeom>
            <a:ln w="22225">
              <a:solidFill>
                <a:srgbClr val="6C6C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>
              <a:endCxn id="67" idx="0"/>
            </p:cNvCxnSpPr>
            <p:nvPr/>
          </p:nvCxnSpPr>
          <p:spPr>
            <a:xfrm>
              <a:off x="8100961" y="4030304"/>
              <a:ext cx="457563" cy="221748"/>
            </a:xfrm>
            <a:prstGeom prst="line">
              <a:avLst/>
            </a:prstGeom>
            <a:ln w="22225">
              <a:solidFill>
                <a:srgbClr val="6C6C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>
              <a:stCxn id="15" idx="3"/>
              <a:endCxn id="70" idx="0"/>
            </p:cNvCxnSpPr>
            <p:nvPr/>
          </p:nvCxnSpPr>
          <p:spPr>
            <a:xfrm flipH="1">
              <a:off x="7346633" y="4446571"/>
              <a:ext cx="335566" cy="613352"/>
            </a:xfrm>
            <a:prstGeom prst="line">
              <a:avLst/>
            </a:prstGeom>
            <a:ln w="22225">
              <a:solidFill>
                <a:srgbClr val="6C6C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/>
            <p:cNvCxnSpPr>
              <a:stCxn id="15" idx="3"/>
              <a:endCxn id="68" idx="0"/>
            </p:cNvCxnSpPr>
            <p:nvPr/>
          </p:nvCxnSpPr>
          <p:spPr>
            <a:xfrm>
              <a:off x="7682199" y="4446571"/>
              <a:ext cx="87530" cy="613352"/>
            </a:xfrm>
            <a:prstGeom prst="line">
              <a:avLst/>
            </a:prstGeom>
            <a:ln w="22225">
              <a:solidFill>
                <a:srgbClr val="6C6C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53596" y="5059923"/>
              <a:ext cx="310334" cy="258884"/>
            </a:xfrm>
            <a:prstGeom prst="rect">
              <a:avLst/>
            </a:prstGeom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38801" y="5059923"/>
              <a:ext cx="310334" cy="258884"/>
            </a:xfrm>
            <a:prstGeom prst="rect">
              <a:avLst/>
            </a:prstGeom>
          </p:spPr>
        </p:pic>
        <p:cxnSp>
          <p:nvCxnSpPr>
            <p:cNvPr id="77" name="Прямая соединительная линия 76"/>
            <p:cNvCxnSpPr>
              <a:stCxn id="15" idx="3"/>
              <a:endCxn id="76" idx="0"/>
            </p:cNvCxnSpPr>
            <p:nvPr/>
          </p:nvCxnSpPr>
          <p:spPr>
            <a:xfrm>
              <a:off x="7682199" y="4446571"/>
              <a:ext cx="511769" cy="613352"/>
            </a:xfrm>
            <a:prstGeom prst="line">
              <a:avLst/>
            </a:prstGeom>
            <a:ln w="22225">
              <a:solidFill>
                <a:srgbClr val="6C6C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>
              <a:stCxn id="18" idx="2"/>
              <a:endCxn id="75" idx="0"/>
            </p:cNvCxnSpPr>
            <p:nvPr/>
          </p:nvCxnSpPr>
          <p:spPr>
            <a:xfrm>
              <a:off x="7674381" y="4445421"/>
              <a:ext cx="934382" cy="614502"/>
            </a:xfrm>
            <a:prstGeom prst="line">
              <a:avLst/>
            </a:prstGeom>
            <a:ln w="22225">
              <a:solidFill>
                <a:srgbClr val="6C6C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Прямоугольник 78"/>
            <p:cNvSpPr/>
            <p:nvPr/>
          </p:nvSpPr>
          <p:spPr>
            <a:xfrm>
              <a:off x="8816848" y="3215130"/>
              <a:ext cx="1776036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alt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Г</a:t>
              </a:r>
              <a:r>
                <a:rPr lang="ru-RU" altLang="ru-RU" sz="1200" b="1" dirty="0">
                  <a:solidFill>
                    <a:srgbClr val="6C6C6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осударственная</a:t>
              </a:r>
            </a:p>
            <a:p>
              <a:r>
                <a:rPr lang="ru-RU" alt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</a:t>
              </a:r>
              <a:r>
                <a:rPr lang="ru-RU" altLang="ru-RU" sz="1200" b="1" dirty="0" smtClean="0">
                  <a:solidFill>
                    <a:srgbClr val="6C6C6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нформационная</a:t>
              </a:r>
            </a:p>
            <a:p>
              <a:r>
                <a:rPr lang="ru-RU" alt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</a:t>
              </a:r>
              <a:r>
                <a:rPr lang="ru-RU" altLang="ru-RU" sz="1200" b="1" dirty="0" smtClean="0">
                  <a:solidFill>
                    <a:srgbClr val="6C6C6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истема</a:t>
              </a:r>
            </a:p>
            <a:p>
              <a:r>
                <a:rPr lang="ru-RU" alt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</a:t>
              </a:r>
              <a:r>
                <a:rPr lang="ru-RU" altLang="ru-RU" sz="1200" b="1" dirty="0" smtClean="0">
                  <a:solidFill>
                    <a:srgbClr val="6C6C6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беспечения</a:t>
              </a:r>
            </a:p>
            <a:p>
              <a:r>
                <a:rPr lang="ru-RU" alt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Г</a:t>
              </a:r>
              <a:r>
                <a:rPr lang="ru-RU" altLang="ru-RU" sz="1200" b="1" dirty="0" smtClean="0">
                  <a:solidFill>
                    <a:srgbClr val="6C6C6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радостроительной</a:t>
              </a:r>
            </a:p>
            <a:p>
              <a:r>
                <a:rPr lang="ru-RU" alt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</a:t>
              </a:r>
              <a:r>
                <a:rPr lang="ru-RU" altLang="ru-RU" sz="1200" b="1" dirty="0" smtClean="0">
                  <a:solidFill>
                    <a:srgbClr val="6C6C6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еятельности</a:t>
              </a:r>
              <a:endParaRPr lang="ru-RU" alt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80" name="Группа 79"/>
            <p:cNvGrpSpPr/>
            <p:nvPr/>
          </p:nvGrpSpPr>
          <p:grpSpPr>
            <a:xfrm>
              <a:off x="6313795" y="2148298"/>
              <a:ext cx="1446415" cy="924331"/>
              <a:chOff x="8266914" y="1501743"/>
              <a:chExt cx="1446415" cy="924331"/>
            </a:xfrm>
          </p:grpSpPr>
          <p:pic>
            <p:nvPicPr>
              <p:cNvPr id="81" name="Рисунок 80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92306">
                <a:off x="8303480" y="1620482"/>
                <a:ext cx="1390074" cy="805592"/>
              </a:xfrm>
              <a:prstGeom prst="flowChartConnector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</p:pic>
          <p:sp>
            <p:nvSpPr>
              <p:cNvPr id="82" name="Овал 81"/>
              <p:cNvSpPr/>
              <p:nvPr/>
            </p:nvSpPr>
            <p:spPr bwMode="auto">
              <a:xfrm>
                <a:off x="8719900" y="1501743"/>
                <a:ext cx="557234" cy="467098"/>
              </a:xfrm>
              <a:prstGeom prst="ellipse">
                <a:avLst/>
              </a:prstGeom>
              <a:blipFill>
                <a:blip r:embed="rId7" cstate="print">
                  <a:extLst/>
                </a:blip>
                <a:srcRect/>
                <a:stretch>
                  <a:fillRect l="-3000" r="-3000"/>
                </a:stretch>
              </a:blipFill>
              <a:ln w="41275">
                <a:solidFill>
                  <a:schemeClr val="lt1">
                    <a:hueOff val="0"/>
                    <a:satOff val="0"/>
                    <a:lumOff val="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50000"/>
                  <a:alpha val="90000"/>
                  <a:hueOff val="0"/>
                  <a:satOff val="-2072"/>
                  <a:lumOff val="13457"/>
                  <a:alphaOff val="-4000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3" name="Овал 82"/>
              <p:cNvSpPr/>
              <p:nvPr/>
            </p:nvSpPr>
            <p:spPr bwMode="auto">
              <a:xfrm rot="221431">
                <a:off x="8482038" y="1539621"/>
                <a:ext cx="1000770" cy="805477"/>
              </a:xfrm>
              <a:prstGeom prst="ellipse">
                <a:avLst/>
              </a:prstGeom>
              <a:blipFill>
                <a:blip r:embed="rId4" cstate="print">
                  <a:extLst/>
                </a:blip>
                <a:srcRect/>
                <a:stretch>
                  <a:fillRect l="-36000" r="-36000"/>
                </a:stretch>
              </a:blipFill>
              <a:ln w="19050">
                <a:solidFill>
                  <a:schemeClr val="lt1">
                    <a:hueOff val="0"/>
                    <a:satOff val="0"/>
                    <a:lumOff val="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50000"/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4" name="Овал 83"/>
              <p:cNvSpPr/>
              <p:nvPr/>
            </p:nvSpPr>
            <p:spPr bwMode="auto">
              <a:xfrm>
                <a:off x="8713218" y="1579259"/>
                <a:ext cx="584524" cy="594266"/>
              </a:xfrm>
              <a:prstGeom prst="ellipse">
                <a:avLst/>
              </a:prstGeom>
              <a:blipFill>
                <a:blip r:embed="rId5" cstate="print">
                  <a:extLst/>
                </a:blip>
                <a:srcRect/>
                <a:stretch>
                  <a:fillRect l="-20000" r="-20000"/>
                </a:stretch>
              </a:blipFill>
              <a:ln w="15875">
                <a:solidFill>
                  <a:schemeClr val="lt1">
                    <a:hueOff val="0"/>
                    <a:satOff val="0"/>
                    <a:lumOff val="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50000"/>
                  <a:alpha val="90000"/>
                  <a:hueOff val="0"/>
                  <a:satOff val="-1381"/>
                  <a:lumOff val="8971"/>
                  <a:alphaOff val="-26667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pic>
            <p:nvPicPr>
              <p:cNvPr id="85" name="Рисунок 84"/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6899" r="4609"/>
              <a:stretch/>
            </p:blipFill>
            <p:spPr>
              <a:xfrm>
                <a:off x="8266914" y="1541853"/>
                <a:ext cx="1446415" cy="658310"/>
              </a:xfrm>
              <a:prstGeom prst="rect">
                <a:avLst/>
              </a:prstGeom>
            </p:spPr>
          </p:pic>
          <p:pic>
            <p:nvPicPr>
              <p:cNvPr id="86" name="Рисунок 85"/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6899" r="4609"/>
              <a:stretch/>
            </p:blipFill>
            <p:spPr>
              <a:xfrm>
                <a:off x="8662398" y="1663318"/>
                <a:ext cx="676858" cy="314874"/>
              </a:xfrm>
              <a:prstGeom prst="rect">
                <a:avLst/>
              </a:prstGeom>
            </p:spPr>
          </p:pic>
          <p:pic>
            <p:nvPicPr>
              <p:cNvPr id="87" name="Рисунок 86"/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6899" r="4609"/>
              <a:stretch/>
            </p:blipFill>
            <p:spPr>
              <a:xfrm>
                <a:off x="8470575" y="1601490"/>
                <a:ext cx="1039091" cy="483384"/>
              </a:xfrm>
              <a:prstGeom prst="rect">
                <a:avLst/>
              </a:prstGeom>
            </p:spPr>
          </p:pic>
        </p:grpSp>
        <p:cxnSp>
          <p:nvCxnSpPr>
            <p:cNvPr id="88" name="Прямая соединительная линия 87"/>
            <p:cNvCxnSpPr/>
            <p:nvPr/>
          </p:nvCxnSpPr>
          <p:spPr>
            <a:xfrm flipV="1">
              <a:off x="1400681" y="3096666"/>
              <a:ext cx="9192203" cy="8034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/>
            <p:nvPr/>
          </p:nvCxnSpPr>
          <p:spPr>
            <a:xfrm flipV="1">
              <a:off x="1399544" y="4656442"/>
              <a:ext cx="9180222" cy="1470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>
              <a:off x="1400681" y="1742931"/>
              <a:ext cx="9192203" cy="1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Прямоугольник 90"/>
            <p:cNvSpPr/>
            <p:nvPr/>
          </p:nvSpPr>
          <p:spPr>
            <a:xfrm>
              <a:off x="8819951" y="1742931"/>
              <a:ext cx="166299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alt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Ф</a:t>
              </a:r>
              <a:r>
                <a:rPr lang="ru-RU" altLang="ru-RU" sz="1200" b="1" dirty="0" smtClean="0">
                  <a:solidFill>
                    <a:srgbClr val="6666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едеральная </a:t>
              </a:r>
              <a:r>
                <a:rPr lang="ru-RU" alt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Г</a:t>
              </a:r>
              <a:r>
                <a:rPr lang="ru-RU" altLang="ru-RU" sz="1200" b="1" dirty="0" smtClean="0">
                  <a:solidFill>
                    <a:srgbClr val="6C6C6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осударственная </a:t>
              </a:r>
              <a:r>
                <a:rPr lang="ru-RU" alt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</a:t>
              </a:r>
              <a:r>
                <a:rPr lang="ru-RU" altLang="ru-RU" sz="1200" b="1" dirty="0" smtClean="0">
                  <a:solidFill>
                    <a:srgbClr val="6C6C6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нформационная </a:t>
              </a:r>
              <a:r>
                <a:rPr lang="ru-RU" alt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</a:t>
              </a:r>
              <a:r>
                <a:rPr lang="ru-RU" altLang="ru-RU" sz="1200" b="1" dirty="0" smtClean="0">
                  <a:solidFill>
                    <a:srgbClr val="6C6C6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истема </a:t>
              </a:r>
              <a:r>
                <a:rPr lang="ru-RU" alt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</a:t>
              </a:r>
              <a:r>
                <a:rPr lang="ru-RU" altLang="ru-RU" sz="1200" b="1" dirty="0" smtClean="0">
                  <a:solidFill>
                    <a:srgbClr val="6C6C6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ерриториального </a:t>
              </a:r>
              <a:r>
                <a:rPr lang="ru-RU" alt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</a:t>
              </a:r>
              <a:r>
                <a:rPr lang="ru-RU" altLang="ru-RU" sz="1200" b="1" dirty="0" smtClean="0">
                  <a:solidFill>
                    <a:srgbClr val="6C6C6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ланирования</a:t>
              </a:r>
              <a:endParaRPr lang="ru-RU" sz="1200" dirty="0">
                <a:solidFill>
                  <a:srgbClr val="6C6C6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1156141" y="4674212"/>
              <a:ext cx="1776036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alt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</a:t>
              </a:r>
              <a:r>
                <a:rPr lang="ru-RU" altLang="ru-RU" sz="1200" b="1" dirty="0" smtClean="0">
                  <a:solidFill>
                    <a:srgbClr val="6C6C6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нформационная</a:t>
              </a:r>
            </a:p>
            <a:p>
              <a:r>
                <a:rPr lang="ru-RU" alt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</a:t>
              </a:r>
              <a:r>
                <a:rPr lang="ru-RU" altLang="ru-RU" sz="1200" b="1" dirty="0" smtClean="0">
                  <a:solidFill>
                    <a:srgbClr val="6C6C6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истема</a:t>
              </a:r>
            </a:p>
            <a:p>
              <a:r>
                <a:rPr lang="ru-RU" alt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</a:t>
              </a:r>
              <a:r>
                <a:rPr lang="ru-RU" altLang="ru-RU" sz="1200" b="1" dirty="0" smtClean="0">
                  <a:solidFill>
                    <a:srgbClr val="6C6C6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беспечения</a:t>
              </a:r>
            </a:p>
            <a:p>
              <a:r>
                <a:rPr lang="ru-RU" alt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Г</a:t>
              </a:r>
              <a:r>
                <a:rPr lang="ru-RU" altLang="ru-RU" sz="1200" b="1" dirty="0" smtClean="0">
                  <a:solidFill>
                    <a:srgbClr val="6C6C6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радостроительной</a:t>
              </a:r>
            </a:p>
            <a:p>
              <a:r>
                <a:rPr lang="ru-RU" altLang="ru-RU" sz="1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</a:t>
              </a:r>
              <a:r>
                <a:rPr lang="ru-RU" altLang="ru-RU" sz="1200" b="1" dirty="0" smtClean="0">
                  <a:solidFill>
                    <a:srgbClr val="6C6C6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еятельности</a:t>
              </a:r>
              <a:endParaRPr lang="ru-RU" alt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93" name="Рисунок 92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99" r="4609"/>
            <a:stretch/>
          </p:blipFill>
          <p:spPr>
            <a:xfrm>
              <a:off x="2926376" y="1905689"/>
              <a:ext cx="676858" cy="314874"/>
            </a:xfrm>
            <a:prstGeom prst="rect">
              <a:avLst/>
            </a:prstGeom>
          </p:spPr>
        </p:pic>
        <p:cxnSp>
          <p:nvCxnSpPr>
            <p:cNvPr id="94" name="Прямая соединительная линия 93"/>
            <p:cNvCxnSpPr/>
            <p:nvPr/>
          </p:nvCxnSpPr>
          <p:spPr>
            <a:xfrm>
              <a:off x="1400196" y="5927455"/>
              <a:ext cx="9192688" cy="1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Штриховая стрелка вправо 94"/>
            <p:cNvSpPr/>
            <p:nvPr/>
          </p:nvSpPr>
          <p:spPr>
            <a:xfrm rot="20618550">
              <a:off x="4260417" y="4236316"/>
              <a:ext cx="2168855" cy="1026612"/>
            </a:xfrm>
            <a:prstGeom prst="stripedRightArrow">
              <a:avLst>
                <a:gd name="adj1" fmla="val 51882"/>
                <a:gd name="adj2" fmla="val 50000"/>
              </a:avLst>
            </a:prstGeom>
            <a:gradFill flip="none" rotWithShape="1">
              <a:gsLst>
                <a:gs pos="0">
                  <a:srgbClr val="DAE3F3"/>
                </a:gs>
                <a:gs pos="62000">
                  <a:srgbClr val="65B2FF">
                    <a:alpha val="84706"/>
                  </a:srgbClr>
                </a:gs>
                <a:gs pos="84000">
                  <a:srgbClr val="0080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67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4029" y="259605"/>
            <a:ext cx="10427861" cy="4001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МИГРАЦИЯ ИЗ БАЗЫ ДАННЫХ ИСОГД МО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6" name="Рисунок 9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t="22107" r="20378" b="8205"/>
          <a:stretch/>
        </p:blipFill>
        <p:spPr>
          <a:xfrm rot="8114636">
            <a:off x="4318905" y="5410116"/>
            <a:ext cx="822732" cy="795438"/>
          </a:xfrm>
          <a:prstGeom prst="flowChartConnector">
            <a:avLst/>
          </a:prstGeom>
          <a:blipFill>
            <a:blip r:embed="rId4" cstate="print">
              <a:extLst/>
            </a:blip>
            <a:srcRect/>
            <a:stretch>
              <a:fillRect l="-36000" r="-36000"/>
            </a:stretch>
          </a:blipFill>
        </p:spPr>
      </p:pic>
      <p:pic>
        <p:nvPicPr>
          <p:cNvPr id="97" name="Рисунок 9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2" t="15665" r="13007" b="15293"/>
          <a:stretch/>
        </p:blipFill>
        <p:spPr>
          <a:xfrm>
            <a:off x="4325141" y="4838054"/>
            <a:ext cx="771935" cy="774289"/>
          </a:xfrm>
          <a:prstGeom prst="flowChartConnector">
            <a:avLst/>
          </a:prstGeom>
          <a:blipFill>
            <a:blip r:embed="rId4" cstate="print">
              <a:extLst/>
            </a:blip>
            <a:srcRect/>
            <a:stretch>
              <a:fillRect l="-36000" r="-36000"/>
            </a:stretch>
          </a:blipFill>
        </p:spPr>
      </p:pic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6" t="15671" r="16285" b="14850"/>
          <a:stretch/>
        </p:blipFill>
        <p:spPr>
          <a:xfrm>
            <a:off x="4317505" y="4347340"/>
            <a:ext cx="770426" cy="797718"/>
          </a:xfrm>
          <a:prstGeom prst="flowChartConnector">
            <a:avLst/>
          </a:prstGeom>
          <a:blipFill>
            <a:blip r:embed="rId4" cstate="print">
              <a:extLst/>
            </a:blip>
            <a:srcRect/>
            <a:stretch>
              <a:fillRect l="-36000" r="-36000"/>
            </a:stretch>
          </a:blipFill>
        </p:spPr>
      </p:pic>
      <p:grpSp>
        <p:nvGrpSpPr>
          <p:cNvPr id="99" name="Группа 98"/>
          <p:cNvGrpSpPr/>
          <p:nvPr/>
        </p:nvGrpSpPr>
        <p:grpSpPr>
          <a:xfrm>
            <a:off x="4304551" y="3887988"/>
            <a:ext cx="776411" cy="766356"/>
            <a:chOff x="7119663" y="2676189"/>
            <a:chExt cx="3811689" cy="3808913"/>
          </a:xfrm>
        </p:grpSpPr>
        <p:pic>
          <p:nvPicPr>
            <p:cNvPr id="100" name="Рисунок 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663" y="2764290"/>
              <a:ext cx="3811688" cy="3720812"/>
            </a:xfrm>
            <a:prstGeom prst="flowChartConnector">
              <a:avLst/>
            </a:prstGeom>
            <a:blipFill>
              <a:blip r:embed="rId4" cstate="print">
                <a:extLst/>
              </a:blip>
              <a:srcRect/>
              <a:stretch>
                <a:fillRect l="-36000" r="-36000"/>
              </a:stretch>
            </a:blipFill>
          </p:spPr>
        </p:pic>
        <p:pic>
          <p:nvPicPr>
            <p:cNvPr id="101" name="Рисунок 10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4" t="3514" r="1272" b="2693"/>
            <a:stretch/>
          </p:blipFill>
          <p:spPr>
            <a:xfrm>
              <a:off x="7146963" y="2676189"/>
              <a:ext cx="3662779" cy="3563744"/>
            </a:xfrm>
            <a:prstGeom prst="flowChartConnector">
              <a:avLst/>
            </a:prstGeom>
            <a:blipFill>
              <a:blip r:embed="rId4" cstate="print">
                <a:extLst/>
              </a:blip>
              <a:srcRect/>
              <a:stretch>
                <a:fillRect l="-36000" r="-36000"/>
              </a:stretch>
            </a:blipFill>
          </p:spPr>
        </p:pic>
        <p:pic>
          <p:nvPicPr>
            <p:cNvPr id="102" name="Рисунок 10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664" y="2764291"/>
              <a:ext cx="3811688" cy="3720811"/>
            </a:xfrm>
            <a:prstGeom prst="flowChartConnector">
              <a:avLst/>
            </a:prstGeom>
            <a:blipFill>
              <a:blip r:embed="rId4" cstate="print">
                <a:extLst/>
              </a:blip>
              <a:srcRect/>
              <a:stretch>
                <a:fillRect l="-36000" r="-36000"/>
              </a:stretch>
            </a:blipFill>
          </p:spPr>
        </p:pic>
      </p:grpSp>
      <p:sp>
        <p:nvSpPr>
          <p:cNvPr id="103" name="Прямоугольник 102"/>
          <p:cNvSpPr/>
          <p:nvPr/>
        </p:nvSpPr>
        <p:spPr bwMode="auto">
          <a:xfrm>
            <a:off x="5242501" y="4117734"/>
            <a:ext cx="6329389" cy="2031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ru-RU" alt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Материалы и результаты инженерных изысканий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ru-RU" alt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Сведения о создании искусственного ЗУ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ru-RU" alt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Сведения о  границах зон с особыми условиями использования </a:t>
            </a:r>
            <a:r>
              <a:rPr kumimoji="0" lang="ru-RU" alt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территорий (</a:t>
            </a:r>
            <a:r>
              <a:rPr kumimoji="0" lang="ru-RU" alt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kumimoji="0" lang="ru-RU" altLang="ru-RU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т.ч</a:t>
            </a:r>
            <a:r>
              <a:rPr kumimoji="0" lang="ru-RU" alt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нормативные</a:t>
            </a:r>
            <a:r>
              <a:rPr kumimoji="0" lang="ru-RU" alt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ru-RU" alt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Положения об ООПТ, лесохозяйственные регламенты лесничества, лесопарка, расположенных на землях </a:t>
            </a:r>
            <a:r>
              <a:rPr kumimoji="0" lang="ru-RU" alt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лесфонда</a:t>
            </a:r>
            <a:endParaRPr kumimoji="0" lang="ru-RU" alt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ru-RU" alt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 наземных и подземных коммуникаций: сущес</a:t>
            </a:r>
            <a:r>
              <a:rPr kumimoji="0" lang="ru-RU" alt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твующие и проектируемые СИТО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ru-RU" alt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Решения о резервировании земель или решения об изъятии ЗУ для гос. и </a:t>
            </a:r>
            <a:r>
              <a:rPr kumimoji="0" lang="ru-RU" altLang="ru-RU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</a:t>
            </a:r>
            <a:r>
              <a:rPr kumimoji="0" lang="ru-RU" alt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ru-RU" alt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</a:t>
            </a:r>
            <a:r>
              <a:rPr kumimoji="0" lang="ru-RU" alt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ужд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ru-RU" alt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Дела о застроенных и подлежащих застройке ЗУ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ru-RU" alt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Иные сведения, документы, материалы: программы комплексного развития систем социальной, коммунальной и транспортной инфраструктур  </a:t>
            </a:r>
          </a:p>
        </p:txBody>
      </p:sp>
      <p:sp>
        <p:nvSpPr>
          <p:cNvPr id="104" name="Прямоугольник 77"/>
          <p:cNvSpPr>
            <a:spLocks noChangeArrowheads="1"/>
          </p:cNvSpPr>
          <p:nvPr/>
        </p:nvSpPr>
        <p:spPr bwMode="auto">
          <a:xfrm>
            <a:off x="7218087" y="1145902"/>
            <a:ext cx="18408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6C6C6C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ГИСОГД ЯНАО</a:t>
            </a:r>
            <a:endParaRPr lang="ru-RU" altLang="ru-RU" sz="1800" b="1" dirty="0">
              <a:solidFill>
                <a:srgbClr val="6C6C6C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5" name="Прямая соединительная линия 104"/>
          <p:cNvCxnSpPr/>
          <p:nvPr/>
        </p:nvCxnSpPr>
        <p:spPr>
          <a:xfrm flipV="1">
            <a:off x="5257533" y="6162848"/>
            <a:ext cx="5848000" cy="3604"/>
          </a:xfrm>
          <a:prstGeom prst="line">
            <a:avLst/>
          </a:prstGeom>
          <a:noFill/>
          <a:ln w="28575">
            <a:solidFill>
              <a:srgbClr val="65656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 flipV="1">
            <a:off x="5257533" y="1648131"/>
            <a:ext cx="5848000" cy="4590"/>
          </a:xfrm>
          <a:prstGeom prst="line">
            <a:avLst/>
          </a:prstGeom>
          <a:noFill/>
          <a:ln w="28575">
            <a:solidFill>
              <a:srgbClr val="65656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7" name="Прямоугольник 106"/>
          <p:cNvSpPr/>
          <p:nvPr/>
        </p:nvSpPr>
        <p:spPr bwMode="auto">
          <a:xfrm>
            <a:off x="5242501" y="2427806"/>
            <a:ext cx="6149767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bIns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zh-CN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Карты функциональных </a:t>
            </a:r>
            <a:r>
              <a:rPr lang="ru-RU" altLang="zh-CN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зон </a:t>
            </a:r>
            <a:r>
              <a:rPr lang="ru-RU" altLang="zh-CN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планируемого размещения в них ОФЗ, ОРЗ и ОМЗ и положения о территориальном планировании, предусмотренные </a:t>
            </a:r>
            <a:r>
              <a:rPr lang="ru-RU" alt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СТП МР и ГП городских округов и поселений</a:t>
            </a:r>
            <a:r>
              <a:rPr lang="ru-RU" altLang="zh-CN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08" name="Прямоугольник 97"/>
          <p:cNvSpPr>
            <a:spLocks noChangeArrowheads="1"/>
          </p:cNvSpPr>
          <p:nvPr/>
        </p:nvSpPr>
        <p:spPr bwMode="auto">
          <a:xfrm>
            <a:off x="5242499" y="1681776"/>
            <a:ext cx="6654265" cy="738664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bIns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zh-CN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Карты планируемого размещения ОФЗ и положения о территориальном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zh-CN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планировании применительно к территории СРФ, предусмотренные </a:t>
            </a:r>
            <a:r>
              <a:rPr lang="ru-RU" alt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СТП РФ</a:t>
            </a:r>
            <a:endParaRPr lang="ru-RU" altLang="zh-CN" sz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zh-CN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Карты </a:t>
            </a:r>
            <a:r>
              <a:rPr lang="ru-RU" altLang="zh-CN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планируемого размещения ОРЗ и положения о территориальном </a:t>
            </a:r>
            <a:r>
              <a:rPr lang="ru-RU" altLang="zh-CN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планировании </a:t>
            </a:r>
            <a:r>
              <a:rPr lang="ru-RU" altLang="zh-CN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применительно к территории СРФ, предусмотренные </a:t>
            </a:r>
            <a:r>
              <a:rPr lang="ru-RU" alt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СТП </a:t>
            </a:r>
            <a:r>
              <a:rPr lang="ru-RU" alt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2х и более СРФ</a:t>
            </a:r>
            <a:endParaRPr lang="ru-RU" altLang="ru-RU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9" name="Прямоугольник 108"/>
          <p:cNvSpPr/>
          <p:nvPr/>
        </p:nvSpPr>
        <p:spPr bwMode="auto">
          <a:xfrm>
            <a:off x="5242501" y="3371702"/>
            <a:ext cx="616600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bIns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Правила землепользования и застройки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Правила благоустройства территории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Основная часть проекта планировки территории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Основная часть проекта межевания территории</a:t>
            </a:r>
          </a:p>
        </p:txBody>
      </p:sp>
      <p:sp>
        <p:nvSpPr>
          <p:cNvPr id="110" name="Прямоугольник 109"/>
          <p:cNvSpPr/>
          <p:nvPr/>
        </p:nvSpPr>
        <p:spPr bwMode="auto">
          <a:xfrm>
            <a:off x="5242501" y="2995004"/>
            <a:ext cx="6156813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bIns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Региональные нормативы градостроительного проектирования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Местные нормативы градостроительного проектирования</a:t>
            </a:r>
          </a:p>
        </p:txBody>
      </p:sp>
      <p:sp>
        <p:nvSpPr>
          <p:cNvPr id="111" name="Овал 110"/>
          <p:cNvSpPr/>
          <p:nvPr/>
        </p:nvSpPr>
        <p:spPr bwMode="auto">
          <a:xfrm>
            <a:off x="4304281" y="3439968"/>
            <a:ext cx="755024" cy="755024"/>
          </a:xfrm>
          <a:prstGeom prst="ellipse">
            <a:avLst/>
          </a:prstGeom>
          <a:blipFill>
            <a:blip r:embed="rId10" cstate="print">
              <a:extLst/>
            </a:blip>
            <a:srcRect/>
            <a:stretch>
              <a:fillRect l="-3000" r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alpha val="90000"/>
              <a:hueOff val="0"/>
              <a:satOff val="-2072"/>
              <a:lumOff val="13457"/>
              <a:alphaOff val="-4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2" name="Овал 111"/>
          <p:cNvSpPr/>
          <p:nvPr/>
        </p:nvSpPr>
        <p:spPr bwMode="auto">
          <a:xfrm>
            <a:off x="4300383" y="2984152"/>
            <a:ext cx="762820" cy="762820"/>
          </a:xfrm>
          <a:prstGeom prst="ellipse">
            <a:avLst/>
          </a:prstGeom>
          <a:blipFill>
            <a:blip r:embed="rId11" cstate="print">
              <a:extLst/>
            </a:blip>
            <a:srcRect/>
            <a:stretch>
              <a:fillRect l="-20000" r="-2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alpha val="90000"/>
              <a:hueOff val="0"/>
              <a:satOff val="-1381"/>
              <a:lumOff val="8971"/>
              <a:alphaOff val="-26667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3" name="Овал 112"/>
          <p:cNvSpPr/>
          <p:nvPr/>
        </p:nvSpPr>
        <p:spPr bwMode="auto">
          <a:xfrm>
            <a:off x="4299215" y="2525999"/>
            <a:ext cx="765157" cy="765157"/>
          </a:xfrm>
          <a:prstGeom prst="ellipse">
            <a:avLst/>
          </a:prstGeom>
          <a:blipFill>
            <a:blip r:embed="rId12" cstate="print">
              <a:extLst/>
            </a:blip>
            <a:srcRect/>
            <a:stretch>
              <a:fillRect t="-4000" b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alpha val="90000"/>
              <a:hueOff val="0"/>
              <a:satOff val="-691"/>
              <a:lumOff val="4486"/>
              <a:alphaOff val="-13333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4" name="Овал 113"/>
          <p:cNvSpPr/>
          <p:nvPr/>
        </p:nvSpPr>
        <p:spPr bwMode="auto">
          <a:xfrm>
            <a:off x="4301126" y="2071669"/>
            <a:ext cx="761334" cy="761334"/>
          </a:xfrm>
          <a:prstGeom prst="ellipse">
            <a:avLst/>
          </a:prstGeom>
          <a:blipFill>
            <a:blip r:embed="rId4" cstate="print">
              <a:extLst/>
            </a:blip>
            <a:srcRect/>
            <a:stretch>
              <a:fillRect l="-36000" r="-3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5" name="Прямоугольник 114"/>
          <p:cNvSpPr/>
          <p:nvPr/>
        </p:nvSpPr>
        <p:spPr>
          <a:xfrm>
            <a:off x="4273956" y="2389960"/>
            <a:ext cx="807006" cy="27699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r>
              <a:rPr lang="ru-RU" altLang="ru-RU" sz="1200" b="1" dirty="0" smtClean="0"/>
              <a:t>1:100000 </a:t>
            </a:r>
            <a:endParaRPr lang="ru-RU" sz="1200" dirty="0"/>
          </a:p>
        </p:txBody>
      </p:sp>
      <p:sp>
        <p:nvSpPr>
          <p:cNvPr id="116" name="Прямоугольник 115"/>
          <p:cNvSpPr/>
          <p:nvPr/>
        </p:nvSpPr>
        <p:spPr>
          <a:xfrm>
            <a:off x="4273956" y="2871958"/>
            <a:ext cx="807006" cy="27699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r>
              <a:rPr lang="ru-RU" altLang="ru-RU" sz="1200" b="1" dirty="0"/>
              <a:t>1:25000</a:t>
            </a:r>
            <a:endParaRPr lang="ru-RU" sz="1200" dirty="0"/>
          </a:p>
        </p:txBody>
      </p:sp>
      <p:sp>
        <p:nvSpPr>
          <p:cNvPr id="117" name="Прямоугольник 116"/>
          <p:cNvSpPr/>
          <p:nvPr/>
        </p:nvSpPr>
        <p:spPr>
          <a:xfrm>
            <a:off x="4273956" y="3269546"/>
            <a:ext cx="807006" cy="387798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200" b="1" dirty="0"/>
              <a:t>1:10000 (5000)</a:t>
            </a:r>
            <a:endParaRPr lang="ru-RU" sz="1200" dirty="0"/>
          </a:p>
        </p:txBody>
      </p:sp>
      <p:sp>
        <p:nvSpPr>
          <p:cNvPr id="118" name="Прямоугольник 117"/>
          <p:cNvSpPr/>
          <p:nvPr/>
        </p:nvSpPr>
        <p:spPr>
          <a:xfrm>
            <a:off x="4273956" y="3750268"/>
            <a:ext cx="807006" cy="391517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200" b="1" dirty="0"/>
              <a:t>М 1:2000 (500)</a:t>
            </a:r>
            <a:endParaRPr lang="ru-RU" sz="1200" b="1" dirty="0"/>
          </a:p>
        </p:txBody>
      </p:sp>
      <p:sp>
        <p:nvSpPr>
          <p:cNvPr id="119" name="Овал 118"/>
          <p:cNvSpPr/>
          <p:nvPr/>
        </p:nvSpPr>
        <p:spPr>
          <a:xfrm>
            <a:off x="4200152" y="6093377"/>
            <a:ext cx="1039091" cy="107510"/>
          </a:xfrm>
          <a:prstGeom prst="ellipse">
            <a:avLst/>
          </a:prstGeom>
          <a:noFill/>
          <a:ln w="28575">
            <a:solidFill>
              <a:srgbClr val="6565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0" name="Прямая соединительная линия 119"/>
          <p:cNvCxnSpPr/>
          <p:nvPr/>
        </p:nvCxnSpPr>
        <p:spPr>
          <a:xfrm>
            <a:off x="4200152" y="1631598"/>
            <a:ext cx="0" cy="4525810"/>
          </a:xfrm>
          <a:prstGeom prst="line">
            <a:avLst/>
          </a:prstGeom>
          <a:noFill/>
          <a:ln w="28575">
            <a:solidFill>
              <a:srgbClr val="6565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1" name="Прямая соединительная линия 120"/>
          <p:cNvCxnSpPr>
            <a:stCxn id="128" idx="6"/>
            <a:endCxn id="119" idx="6"/>
          </p:cNvCxnSpPr>
          <p:nvPr/>
        </p:nvCxnSpPr>
        <p:spPr>
          <a:xfrm>
            <a:off x="5239243" y="1621322"/>
            <a:ext cx="0" cy="4525810"/>
          </a:xfrm>
          <a:prstGeom prst="line">
            <a:avLst/>
          </a:prstGeom>
          <a:noFill/>
          <a:ln w="28575">
            <a:solidFill>
              <a:srgbClr val="6565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2" name="Прямоугольник 121"/>
          <p:cNvSpPr/>
          <p:nvPr/>
        </p:nvSpPr>
        <p:spPr>
          <a:xfrm>
            <a:off x="4299215" y="4237433"/>
            <a:ext cx="807006" cy="243785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200" b="1" dirty="0"/>
              <a:t>М </a:t>
            </a:r>
            <a:r>
              <a:rPr lang="ru-RU" altLang="ru-RU" sz="1200" b="1" dirty="0" smtClean="0"/>
              <a:t>1:500</a:t>
            </a:r>
            <a:endParaRPr lang="ru-RU" sz="1200" b="1" dirty="0"/>
          </a:p>
        </p:txBody>
      </p:sp>
      <p:pic>
        <p:nvPicPr>
          <p:cNvPr id="123" name="Рисунок 12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1" r="20841"/>
          <a:stretch/>
        </p:blipFill>
        <p:spPr>
          <a:xfrm>
            <a:off x="4299215" y="1606587"/>
            <a:ext cx="771935" cy="772086"/>
          </a:xfrm>
          <a:prstGeom prst="flowChartConnector">
            <a:avLst/>
          </a:prstGeom>
          <a:blipFill>
            <a:blip r:embed="rId4" cstate="print">
              <a:extLst/>
            </a:blip>
            <a:srcRect/>
            <a:stretch>
              <a:fillRect l="-36000" r="-36000"/>
            </a:stretch>
          </a:blipFill>
        </p:spPr>
      </p:pic>
      <p:sp>
        <p:nvSpPr>
          <p:cNvPr id="124" name="Прямоугольник 123"/>
          <p:cNvSpPr/>
          <p:nvPr/>
        </p:nvSpPr>
        <p:spPr>
          <a:xfrm>
            <a:off x="4299215" y="1855835"/>
            <a:ext cx="807006" cy="27699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r>
              <a:rPr lang="ru-RU" altLang="ru-RU" sz="1200" b="1" dirty="0" smtClean="0"/>
              <a:t>1:100000 </a:t>
            </a:r>
            <a:endParaRPr lang="ru-RU" sz="1200" dirty="0"/>
          </a:p>
        </p:txBody>
      </p:sp>
      <p:sp>
        <p:nvSpPr>
          <p:cNvPr id="125" name="Прямоугольник 124"/>
          <p:cNvSpPr/>
          <p:nvPr/>
        </p:nvSpPr>
        <p:spPr>
          <a:xfrm>
            <a:off x="4249185" y="4713172"/>
            <a:ext cx="807006" cy="2437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200" b="1" dirty="0"/>
              <a:t>М </a:t>
            </a:r>
            <a:r>
              <a:rPr lang="ru-RU" altLang="ru-RU" sz="1200" b="1" dirty="0" smtClean="0"/>
              <a:t>1:500</a:t>
            </a:r>
            <a:endParaRPr lang="ru-RU" sz="1200" b="1" dirty="0"/>
          </a:p>
        </p:txBody>
      </p:sp>
      <p:sp>
        <p:nvSpPr>
          <p:cNvPr id="126" name="Прямоугольник 125"/>
          <p:cNvSpPr/>
          <p:nvPr/>
        </p:nvSpPr>
        <p:spPr>
          <a:xfrm>
            <a:off x="4289253" y="5228920"/>
            <a:ext cx="807006" cy="243785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200" b="1" dirty="0"/>
              <a:t>М </a:t>
            </a:r>
            <a:r>
              <a:rPr lang="ru-RU" altLang="ru-RU" sz="1200" b="1" dirty="0" smtClean="0"/>
              <a:t>1:500</a:t>
            </a:r>
            <a:endParaRPr lang="ru-RU" sz="1200" b="1" dirty="0"/>
          </a:p>
        </p:txBody>
      </p:sp>
      <p:sp>
        <p:nvSpPr>
          <p:cNvPr id="127" name="Прямоугольник 126"/>
          <p:cNvSpPr/>
          <p:nvPr/>
        </p:nvSpPr>
        <p:spPr>
          <a:xfrm>
            <a:off x="4299215" y="5685609"/>
            <a:ext cx="807006" cy="2437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200" b="1" dirty="0"/>
              <a:t>М </a:t>
            </a:r>
            <a:r>
              <a:rPr lang="ru-RU" altLang="ru-RU" sz="1200" b="1" dirty="0" smtClean="0"/>
              <a:t>1:500</a:t>
            </a:r>
            <a:endParaRPr lang="ru-RU" sz="1200" b="1" dirty="0"/>
          </a:p>
        </p:txBody>
      </p:sp>
      <p:sp>
        <p:nvSpPr>
          <p:cNvPr id="128" name="Овал 127"/>
          <p:cNvSpPr/>
          <p:nvPr/>
        </p:nvSpPr>
        <p:spPr>
          <a:xfrm>
            <a:off x="4200152" y="1567567"/>
            <a:ext cx="1039091" cy="107510"/>
          </a:xfrm>
          <a:prstGeom prst="ellipse">
            <a:avLst/>
          </a:prstGeom>
          <a:noFill/>
          <a:ln w="28575">
            <a:solidFill>
              <a:srgbClr val="6565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Прямоугольник 128"/>
          <p:cNvSpPr/>
          <p:nvPr/>
        </p:nvSpPr>
        <p:spPr>
          <a:xfrm>
            <a:off x="533894" y="1707757"/>
            <a:ext cx="3636150" cy="4431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bIns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Сведения: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документах территориального планирования </a:t>
            </a: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РФ </a:t>
            </a:r>
            <a:r>
              <a:rPr 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части, касающейся территорий </a:t>
            </a: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документах территориального планирования двух и более субъектов </a:t>
            </a: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РФ, </a:t>
            </a:r>
            <a:r>
              <a:rPr 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документах территориального планирования субъекта </a:t>
            </a: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РФ </a:t>
            </a:r>
            <a:r>
              <a:rPr 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части, касающейся территорий </a:t>
            </a: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МО;</a:t>
            </a:r>
            <a:endParaRPr lang="ru-RU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документах территориального планирования </a:t>
            </a: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МО, </a:t>
            </a:r>
            <a:r>
              <a:rPr 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материалах по их обоснованию;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правилах землепользования и застройки, внесении в них изменений;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документации по планировке </a:t>
            </a: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территории;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 </a:t>
            </a:r>
            <a:r>
              <a:rPr 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изученности природных и техногенных условий на основании материалов и результатов инженерных изысканий;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резервировании земель и об изъятии земельных участков для </a:t>
            </a: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гос. или </a:t>
            </a:r>
            <a:r>
              <a:rPr lang="ru-RU" sz="12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</a:t>
            </a: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нужд</a:t>
            </a:r>
            <a:r>
              <a:rPr 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геодезических и картографических материалах;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создании искусственного земельного </a:t>
            </a: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участка;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Дела </a:t>
            </a:r>
            <a:r>
              <a:rPr 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застроенных и подлежащих застройке земельных участках;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3) иные </a:t>
            </a:r>
            <a:r>
              <a:rPr 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документы и материалы.</a:t>
            </a:r>
          </a:p>
        </p:txBody>
      </p:sp>
      <p:cxnSp>
        <p:nvCxnSpPr>
          <p:cNvPr id="130" name="Прямая соединительная линия 129"/>
          <p:cNvCxnSpPr/>
          <p:nvPr/>
        </p:nvCxnSpPr>
        <p:spPr>
          <a:xfrm>
            <a:off x="780432" y="6158514"/>
            <a:ext cx="3419720" cy="4334"/>
          </a:xfrm>
          <a:prstGeom prst="line">
            <a:avLst/>
          </a:prstGeom>
          <a:noFill/>
          <a:ln w="28575">
            <a:solidFill>
              <a:srgbClr val="65656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1" name="Прямая соединительная линия 130"/>
          <p:cNvCxnSpPr/>
          <p:nvPr/>
        </p:nvCxnSpPr>
        <p:spPr>
          <a:xfrm>
            <a:off x="770908" y="1651849"/>
            <a:ext cx="3429244" cy="6556"/>
          </a:xfrm>
          <a:prstGeom prst="line">
            <a:avLst/>
          </a:prstGeom>
          <a:noFill/>
          <a:ln w="28575">
            <a:solidFill>
              <a:srgbClr val="65656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2" name="Прямоугольник 77"/>
          <p:cNvSpPr>
            <a:spLocks noChangeArrowheads="1"/>
          </p:cNvSpPr>
          <p:nvPr/>
        </p:nvSpPr>
        <p:spPr bwMode="auto">
          <a:xfrm>
            <a:off x="1672615" y="741997"/>
            <a:ext cx="78879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6C6C6C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ИНФОРМАЦИОННЫЕ РЕСУРСЫ, </a:t>
            </a:r>
            <a:r>
              <a:rPr lang="ru-RU" altLang="ru-RU" sz="1800" b="1" dirty="0">
                <a:solidFill>
                  <a:srgbClr val="6C6C6C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ранее размещенные в БД ИСОГД МО</a:t>
            </a:r>
          </a:p>
        </p:txBody>
      </p:sp>
      <p:sp>
        <p:nvSpPr>
          <p:cNvPr id="133" name="Прямоугольник 77"/>
          <p:cNvSpPr>
            <a:spLocks noChangeArrowheads="1"/>
          </p:cNvSpPr>
          <p:nvPr/>
        </p:nvSpPr>
        <p:spPr bwMode="auto">
          <a:xfrm>
            <a:off x="1256927" y="1145902"/>
            <a:ext cx="16728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Franklin Gothic Medium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6C6C6C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ИСОГД МО</a:t>
            </a:r>
            <a:endParaRPr lang="ru-RU" altLang="ru-RU" sz="1800" b="1" dirty="0">
              <a:solidFill>
                <a:srgbClr val="6C6C6C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4" name="Штриховая стрелка вправо 133"/>
          <p:cNvSpPr/>
          <p:nvPr/>
        </p:nvSpPr>
        <p:spPr>
          <a:xfrm>
            <a:off x="3652843" y="1165534"/>
            <a:ext cx="2168855" cy="348988"/>
          </a:xfrm>
          <a:prstGeom prst="stripedRightArrow">
            <a:avLst>
              <a:gd name="adj1" fmla="val 51882"/>
              <a:gd name="adj2" fmla="val 50000"/>
            </a:avLst>
          </a:prstGeom>
          <a:gradFill flip="none" rotWithShape="1">
            <a:gsLst>
              <a:gs pos="0">
                <a:srgbClr val="DAE3F3"/>
              </a:gs>
              <a:gs pos="62000">
                <a:srgbClr val="65B2FF">
                  <a:alpha val="84706"/>
                </a:srgbClr>
              </a:gs>
              <a:gs pos="84000">
                <a:srgbClr val="0080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40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4029" y="259605"/>
            <a:ext cx="10427861" cy="4001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ПУБЛИЧНОЙ ИНТЕРАКТИВНОЙ КАРТЫ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92" y="904461"/>
            <a:ext cx="9143999" cy="514349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195" y="4230789"/>
            <a:ext cx="4029835" cy="226678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7810" y="4172287"/>
            <a:ext cx="3792547" cy="232528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87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4029" y="259605"/>
            <a:ext cx="10427861" cy="4001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ПУБЛИЧНОЙ ИНТЕРАКТИВНОЙ КАРТЫ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15854" y="6243371"/>
            <a:ext cx="3947678" cy="307777"/>
          </a:xfrm>
          <a:prstGeom prst="rect">
            <a:avLst/>
          </a:prstGeom>
          <a:solidFill>
            <a:srgbClr val="00A0E3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Проектные сессии и публичные обсуждения</a:t>
            </a:r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28365" y="4873743"/>
            <a:ext cx="5010195" cy="149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«Люди видят, как их идеи становятся реальностью, и создают полезное… люди гораздо более эффективно учатся, когда они вовлечены во что-то для них значимое, </a:t>
            </a:r>
            <a:endParaRPr lang="ru-RU" sz="14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914400"/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чем 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когда они пассивно воспринимают </a:t>
            </a:r>
            <a:r>
              <a:rPr lang="ru-RU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информацию…»</a:t>
            </a:r>
          </a:p>
          <a:p>
            <a:pPr algn="just" defTabSz="914400"/>
            <a:endParaRPr lang="ru-RU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defTabSz="914400">
              <a:lnSpc>
                <a:spcPct val="107000"/>
              </a:lnSpc>
            </a:pPr>
            <a:r>
              <a:rPr lang="ru-RU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Карло </a:t>
            </a:r>
            <a:r>
              <a:rPr lang="ru-RU" sz="1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Ратти</a:t>
            </a:r>
            <a:r>
              <a:rPr lang="ru-RU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Мэтью </a:t>
            </a:r>
            <a:r>
              <a:rPr lang="ru-RU" sz="1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Клодел</a:t>
            </a:r>
            <a:r>
              <a:rPr lang="ru-RU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издательство института Гайдара, </a:t>
            </a:r>
            <a:r>
              <a:rPr lang="ru-RU" sz="1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2017. </a:t>
            </a:r>
          </a:p>
          <a:p>
            <a:pPr algn="r" defTabSz="914400">
              <a:lnSpc>
                <a:spcPct val="107000"/>
              </a:lnSpc>
            </a:pPr>
            <a:r>
              <a:rPr lang="ru-RU" sz="1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«Город </a:t>
            </a:r>
            <a:r>
              <a:rPr lang="ru-RU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завтрашнего дня. Сенсоры, </a:t>
            </a:r>
            <a:r>
              <a:rPr lang="ru-RU" sz="1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сети, хакеры </a:t>
            </a:r>
            <a:r>
              <a:rPr lang="ru-RU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будущее городской жизни»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931303" y="3347471"/>
            <a:ext cx="4783969" cy="267765"/>
          </a:xfrm>
          <a:prstGeom prst="rect">
            <a:avLst/>
          </a:prstGeom>
          <a:solidFill>
            <a:srgbClr val="00A0E3">
              <a:alpha val="47000"/>
            </a:srgbClr>
          </a:solidFill>
        </p:spPr>
        <p:txBody>
          <a:bodyPr vert="horz" lIns="72000" tIns="72000" rIns="72000" bIns="72000" rtlCol="0" anchor="ctr">
            <a:noAutofit/>
          </a:bodyPr>
          <a:lstStyle/>
          <a:p>
            <a:pPr algn="ctr" defTabSz="914400">
              <a:spcBef>
                <a:spcPct val="0"/>
              </a:spcBef>
            </a:pP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Информирование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принимаемых решениях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931303" y="2591631"/>
            <a:ext cx="4783969" cy="685921"/>
          </a:xfrm>
          <a:prstGeom prst="rect">
            <a:avLst/>
          </a:prstGeom>
          <a:solidFill>
            <a:srgbClr val="00A0E3">
              <a:alpha val="47000"/>
            </a:srgbClr>
          </a:solidFill>
        </p:spPr>
        <p:txBody>
          <a:bodyPr vert="horz" lIns="72000" tIns="72000" rIns="72000" bIns="72000" rtlCol="0" anchor="ctr">
            <a:noAutofit/>
          </a:bodyPr>
          <a:lstStyle/>
          <a:p>
            <a:pPr algn="ctr" defTabSz="914400">
              <a:spcBef>
                <a:spcPct val="0"/>
              </a:spcBef>
            </a:pP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Повышение уровня знаний «Умного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жителя», знакомство жителей с законодательством и современными направлениями развития городов</a:t>
            </a:r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31304" y="3692088"/>
            <a:ext cx="4783970" cy="520905"/>
          </a:xfrm>
          <a:prstGeom prst="rect">
            <a:avLst/>
          </a:prstGeom>
          <a:solidFill>
            <a:srgbClr val="00A0E3">
              <a:alpha val="47000"/>
            </a:srgbClr>
          </a:solidFill>
        </p:spPr>
        <p:txBody>
          <a:bodyPr vert="horz" lIns="72000" tIns="72000" rIns="72000" bIns="72000" rtlCol="0" anchor="ctr">
            <a:noAutofit/>
          </a:bodyPr>
          <a:lstStyle/>
          <a:p>
            <a:pPr algn="ctr" defTabSz="914400">
              <a:spcBef>
                <a:spcPct val="0"/>
              </a:spcBef>
            </a:pP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Обсуждение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принимаемых решений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выявление мнений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жителей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931303" y="4289845"/>
            <a:ext cx="4783970" cy="501231"/>
          </a:xfrm>
          <a:prstGeom prst="rect">
            <a:avLst/>
          </a:prstGeom>
          <a:solidFill>
            <a:srgbClr val="00A0E3">
              <a:alpha val="47000"/>
            </a:srgbClr>
          </a:solidFill>
        </p:spPr>
        <p:txBody>
          <a:bodyPr vert="horz" lIns="72000" tIns="72000" rIns="72000" bIns="72000" rtlCol="0" anchor="ctr">
            <a:noAutofit/>
          </a:bodyPr>
          <a:lstStyle/>
          <a:p>
            <a:pPr algn="ctr" defTabSz="914400">
              <a:spcBef>
                <a:spcPct val="0"/>
              </a:spcBef>
            </a:pP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Привлечение профессиональных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сообществ и экспертов,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фокус-групп</a:t>
            </a:r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22404" y="1049886"/>
            <a:ext cx="47928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11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ПЛОЩАДКИ ДЛЯ ВЗАИМОДЕЙСТВИЯ ОРГАНОВ ВЛАСТИ, ГОРОДСКИХ СЛУЖБ, БИЗНЕСА И ЖИТЕЛЕЙ</a:t>
            </a:r>
            <a:endParaRPr lang="ru-RU" sz="11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31303" y="2050802"/>
            <a:ext cx="4783969" cy="462509"/>
          </a:xfrm>
          <a:prstGeom prst="rect">
            <a:avLst/>
          </a:prstGeom>
          <a:solidFill>
            <a:srgbClr val="00A0E3">
              <a:alpha val="47000"/>
            </a:srgbClr>
          </a:solidFill>
        </p:spPr>
        <p:txBody>
          <a:bodyPr vert="horz" lIns="72000" tIns="72000" rIns="72000" bIns="72000" rtlCol="0" anchor="ctr">
            <a:noAutofit/>
          </a:bodyPr>
          <a:lstStyle/>
          <a:p>
            <a:pPr algn="ctr" defTabSz="914400">
              <a:spcBef>
                <a:spcPct val="0"/>
              </a:spcBef>
            </a:pP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Повышение ответственности каждого гражданина за будущее</a:t>
            </a:r>
            <a:r>
              <a:rPr lang="en-US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города</a:t>
            </a:r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931304" y="1532279"/>
            <a:ext cx="4783970" cy="436693"/>
          </a:xfrm>
          <a:prstGeom prst="rect">
            <a:avLst/>
          </a:prstGeom>
          <a:solidFill>
            <a:srgbClr val="00A0E3">
              <a:alpha val="47000"/>
            </a:srgbClr>
          </a:solidFill>
        </p:spPr>
        <p:txBody>
          <a:bodyPr vert="horz" lIns="72000" tIns="72000" rIns="72000" bIns="72000" rtlCol="0" anchor="ctr">
            <a:noAutofit/>
          </a:bodyPr>
          <a:lstStyle/>
          <a:p>
            <a:pPr algn="ctr" defTabSz="914400">
              <a:spcBef>
                <a:spcPct val="0"/>
              </a:spcBef>
            </a:pP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Повышение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значимости проекта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населения и </a:t>
            </a:r>
            <a:r>
              <a:rPr lang="ru-RU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качества принимаемых </a:t>
            </a:r>
            <a:r>
              <a:rPr lang="ru-RU" sz="14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решений</a:t>
            </a:r>
            <a:endParaRPr lang="ru-RU"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0D0FA290-A9FD-CF4A-9D48-527FF0FACC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8" b="4071"/>
          <a:stretch/>
        </p:blipFill>
        <p:spPr>
          <a:xfrm>
            <a:off x="2915854" y="3680129"/>
            <a:ext cx="3938369" cy="2562392"/>
          </a:xfrm>
          <a:prstGeom prst="rect">
            <a:avLst/>
          </a:prstGeom>
          <a:ln w="22225">
            <a:solidFill>
              <a:schemeClr val="tx1"/>
            </a:solidFill>
          </a:ln>
          <a:effectLst/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D16E5126-37DC-C54D-A4F9-A144A9423A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9840" r="31335" b="13258"/>
          <a:stretch/>
        </p:blipFill>
        <p:spPr>
          <a:xfrm>
            <a:off x="476465" y="1036269"/>
            <a:ext cx="3007686" cy="2580767"/>
          </a:xfrm>
          <a:prstGeom prst="rect">
            <a:avLst/>
          </a:prstGeom>
          <a:ln w="22225">
            <a:solidFill>
              <a:schemeClr val="tx1"/>
            </a:solidFill>
          </a:ln>
          <a:effectLst/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/>
          <a:srcRect l="5994"/>
          <a:stretch/>
        </p:blipFill>
        <p:spPr>
          <a:xfrm>
            <a:off x="3542517" y="1039446"/>
            <a:ext cx="3311705" cy="2577590"/>
          </a:xfrm>
          <a:prstGeom prst="rect">
            <a:avLst/>
          </a:prstGeom>
          <a:ln w="22225">
            <a:solidFill>
              <a:schemeClr val="tx1"/>
            </a:solidFill>
          </a:ln>
          <a:effectLst/>
        </p:spPr>
      </p:pic>
      <p:pic>
        <p:nvPicPr>
          <p:cNvPr id="22" name="Объект 4">
            <a:extLst>
              <a:ext uri="{FF2B5EF4-FFF2-40B4-BE49-F238E27FC236}">
                <a16:creationId xmlns:a16="http://schemas.microsoft.com/office/drawing/2014/main" xmlns="" id="{1A855A0E-AAC9-B443-84F7-6F72E4FDA5EB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74"/>
          <a:stretch/>
        </p:blipFill>
        <p:spPr>
          <a:xfrm>
            <a:off x="668737" y="3844467"/>
            <a:ext cx="2204315" cy="2277618"/>
          </a:xfrm>
          <a:prstGeom prst="rect">
            <a:avLst/>
          </a:prstGeom>
        </p:spPr>
      </p:pic>
      <p:pic>
        <p:nvPicPr>
          <p:cNvPr id="23" name="Объект 4">
            <a:extLst>
              <a:ext uri="{FF2B5EF4-FFF2-40B4-BE49-F238E27FC236}">
                <a16:creationId xmlns:a16="http://schemas.microsoft.com/office/drawing/2014/main" xmlns="" id="{1A855A0E-AAC9-B443-84F7-6F72E4FDA5EB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8" t="77094" r="8469" b="14151"/>
          <a:stretch/>
        </p:blipFill>
        <p:spPr>
          <a:xfrm>
            <a:off x="565921" y="3681294"/>
            <a:ext cx="2140875" cy="555964"/>
          </a:xfrm>
          <a:prstGeom prst="rect">
            <a:avLst/>
          </a:prstGeom>
          <a:solidFill>
            <a:schemeClr val="bg1">
              <a:alpha val="76000"/>
            </a:schemeClr>
          </a:solidFill>
        </p:spPr>
      </p:pic>
      <p:pic>
        <p:nvPicPr>
          <p:cNvPr id="24" name="Объект 4">
            <a:extLst>
              <a:ext uri="{FF2B5EF4-FFF2-40B4-BE49-F238E27FC236}">
                <a16:creationId xmlns:a16="http://schemas.microsoft.com/office/drawing/2014/main" xmlns="" id="{1A855A0E-AAC9-B443-84F7-6F72E4FDA5EB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8" t="61805" r="2036" b="29440"/>
          <a:stretch/>
        </p:blipFill>
        <p:spPr>
          <a:xfrm>
            <a:off x="505469" y="5898393"/>
            <a:ext cx="2199534" cy="447384"/>
          </a:xfrm>
          <a:prstGeom prst="rect">
            <a:avLst/>
          </a:prstGeom>
          <a:solidFill>
            <a:schemeClr val="bg1">
              <a:alpha val="76000"/>
            </a:schemeClr>
          </a:solidFill>
        </p:spPr>
      </p:pic>
      <p:sp>
        <p:nvSpPr>
          <p:cNvPr id="25" name="Прямоугольник 24"/>
          <p:cNvSpPr/>
          <p:nvPr/>
        </p:nvSpPr>
        <p:spPr>
          <a:xfrm>
            <a:off x="460835" y="3665416"/>
            <a:ext cx="2385046" cy="257710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60834" y="6243371"/>
            <a:ext cx="2385047" cy="307777"/>
          </a:xfrm>
          <a:prstGeom prst="rect">
            <a:avLst/>
          </a:prstGeom>
          <a:solidFill>
            <a:srgbClr val="00A0E3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Карта восприятия </a:t>
            </a:r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города</a:t>
            </a:r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3084" y="3309259"/>
            <a:ext cx="3011067" cy="307777"/>
          </a:xfrm>
          <a:prstGeom prst="rect">
            <a:avLst/>
          </a:prstGeom>
          <a:solidFill>
            <a:srgbClr val="00A0E3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Выявление мнений жителей</a:t>
            </a:r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5385" y="1153604"/>
            <a:ext cx="1205967" cy="2032638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3542517" y="3309258"/>
            <a:ext cx="3311705" cy="307777"/>
          </a:xfrm>
          <a:prstGeom prst="rect">
            <a:avLst/>
          </a:prstGeom>
          <a:solidFill>
            <a:srgbClr val="00A0E3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Мобильная </a:t>
            </a:r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интерактивная карта</a:t>
            </a:r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97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4029" y="259605"/>
            <a:ext cx="10427861" cy="4001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СДАЧА-ПРИЕМКА И РЕЗУЛЬТАТЫ ВЫПОЛНЕНИЯ РАБОТ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6342" y="853091"/>
            <a:ext cx="891643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СДАЧА-ПРИЕМКА. РЕЗУЛЬТАТ: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 и методика приемочных испытаний в соответствии с требованиями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РД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50-34.698-90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Протокол приемочных испытаний в соответствии с требованиями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РД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50-34.698-90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Акты приемки-передачи прав использования ПО ГИСОГД с расширенным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функционалом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Акты сдачи-приемки выполненных работ по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этапам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6343" y="2061913"/>
            <a:ext cx="7303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ПРОВЕДЕНИЕ ИНСТРУКТАЖА. РЕЗУЛЬТАТ: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Акт(ы) проведения инструктажа Заказчика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56342" y="2732734"/>
            <a:ext cx="484786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СОПРОВОЖДЕНИЕ ГИСОГД. РЕЗУЛЬТАТ: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работоспособности ГИСОГД и ее компонентов, поддержки целостности и непрерывного доступа к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БД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консультативная и методическая поддержка эксплуатации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сопровождение процедур согласования и общественного контроля СТП ЯНАО, СТП МР,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ГП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 и поселений, ПЗЗ межселенных территорий, ГО и поселений, загрузка указанных сведений, документов, материалов в БД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02791" y="5643429"/>
            <a:ext cx="43859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Размещение документов </a:t>
            </a:r>
            <a:r>
              <a:rPr lang="ru-RU" sz="1400" b="1" dirty="0" smtClean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территориального </a:t>
            </a:r>
            <a:r>
              <a:rPr lang="ru-RU" sz="1400" b="1" dirty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планирования в ФГИС ТП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0026" t="9931" r="567" b="1546"/>
          <a:stretch/>
        </p:blipFill>
        <p:spPr>
          <a:xfrm>
            <a:off x="5242376" y="2732734"/>
            <a:ext cx="6814506" cy="343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7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093508" y="262977"/>
            <a:ext cx="10671143" cy="707882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ПРЕДЛОЖЕНИЕ ПО СОЗДАНИЮ РАБОЧЕЙ ГРУППЫ ПО КООРДИНАЦИИ </a:t>
            </a:r>
            <a:endParaRPr lang="en-US" dirty="0" smtClean="0"/>
          </a:p>
          <a:p>
            <a:r>
              <a:rPr lang="ru-RU" dirty="0" smtClean="0"/>
              <a:t>РАБОТЫ ПРИ ПОДГОТОВКЕ ПРОЕКТА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8617" y="1046914"/>
            <a:ext cx="11496034" cy="115895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Функции рабочей группы: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Рассмотрение и оценка предложений исполнительных федеральных органов государственной власти, органов государственной власти ЯНАО, органов местного самоуправления ЯНАО, юридических и физических лиц по внесению изменений в документы территориального планирования ЯНАО и МО, входящих в состав ЯНАО</a:t>
            </a:r>
            <a:endParaRPr lang="ru-RU" sz="7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16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16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16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8617" y="2205871"/>
            <a:ext cx="11288645" cy="44871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7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состав рабочей группы входят </a:t>
            </a:r>
            <a:r>
              <a:rPr lang="ru-RU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представители: </a:t>
            </a:r>
            <a:endParaRPr lang="ru-RU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4863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Департамент строительства и жилищной политики ЯНАО</a:t>
            </a:r>
            <a:endParaRPr lang="ru-RU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4863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Представители органов исполнительной власти ЯНАО, в полномочия которых 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входит </a:t>
            </a:r>
            <a: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согласование </a:t>
            </a:r>
            <a:b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установленном порядке документов территориального планирования ЯНАО и МО, входящих в состав ЯНАО</a:t>
            </a:r>
            <a:endParaRPr lang="ru-RU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7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Заседания рабочей группы проходят: </a:t>
            </a:r>
          </a:p>
          <a:p>
            <a:pPr marL="804863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очном режиме </a:t>
            </a:r>
          </a:p>
          <a:p>
            <a:pPr marL="804863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использованием видеоконференцсвязи (ВКС)</a:t>
            </a:r>
            <a:endParaRPr lang="ru-RU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16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16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16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050776C-384B-4D63-BBFE-CC12E911FD8D}"/>
              </a:ext>
            </a:extLst>
          </p:cNvPr>
          <p:cNvSpPr/>
          <p:nvPr/>
        </p:nvSpPr>
        <p:spPr>
          <a:xfrm>
            <a:off x="0" y="4718649"/>
            <a:ext cx="12192000" cy="2139351"/>
          </a:xfrm>
          <a:prstGeom prst="rect">
            <a:avLst/>
          </a:prstGeom>
          <a:solidFill>
            <a:srgbClr val="008D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668448" y="2965677"/>
            <a:ext cx="108551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800" b="1" dirty="0" smtClean="0">
                <a:solidFill>
                  <a:srgbClr val="008DD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ВНИМАНИЕ!</a:t>
            </a:r>
            <a:endParaRPr kumimoji="0" lang="ru-RU" altLang="ru-RU" sz="4800" b="1" i="0" u="none" strike="noStrike" cap="none" normalizeH="0" baseline="0" dirty="0" smtClean="0">
              <a:ln>
                <a:noFill/>
              </a:ln>
              <a:solidFill>
                <a:srgbClr val="008DD4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696" y="551146"/>
            <a:ext cx="1078608" cy="14615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317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144029" y="247230"/>
            <a:ext cx="10544128" cy="4001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МОДЕЛЬ ПРОЕКТНОГО УПРАВЛЕНИЯ ПРИ СОЗДАНИИ ГИСОГД ЯНАО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5034011" y="3499804"/>
            <a:ext cx="6413555" cy="215808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34011" y="809681"/>
            <a:ext cx="6786511" cy="12335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80000"/>
              </a:lnSpc>
            </a:pPr>
            <a:endParaRPr lang="ru-RU" sz="1300" b="1" dirty="0" smtClean="0">
              <a:solidFill>
                <a:srgbClr val="00A0E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1300" b="1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1300" b="1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</a:t>
            </a:r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ИНФОРМАЦИОННЫХ РЕСУРСОВ</a:t>
            </a:r>
            <a:r>
              <a:rPr lang="ru-RU" sz="1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ГИСОГД ЯНАО</a:t>
            </a:r>
            <a:endParaRPr lang="ru-RU" sz="1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040175" y="2175965"/>
            <a:ext cx="6401907" cy="9774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80000"/>
              </a:lnSpc>
            </a:pPr>
            <a:r>
              <a:rPr lang="ru-RU" sz="1300" b="1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  <a:r>
              <a:rPr lang="ru-RU" sz="1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Анализ эффективности 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современного использования территорий и принятых решений по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развитию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endParaRPr lang="ru-RU" sz="13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овлечение </a:t>
            </a:r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населения и бизнеса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выявление предпочтений</a:t>
            </a:r>
            <a:endParaRPr lang="ru-RU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80000"/>
              </a:lnSpc>
            </a:pPr>
            <a:endParaRPr lang="ru-RU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Прямоугольник 52"/>
          <p:cNvSpPr/>
          <p:nvPr/>
        </p:nvSpPr>
        <p:spPr>
          <a:xfrm>
            <a:off x="3119120" y="5893331"/>
            <a:ext cx="8738483" cy="6351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80000"/>
              </a:lnSpc>
            </a:pPr>
            <a:r>
              <a:rPr lang="ru-RU" sz="1300" b="1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Размещение </a:t>
            </a:r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информационных </a:t>
            </a:r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ресурсов </a:t>
            </a:r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 ЯНАО</a:t>
            </a:r>
            <a:endParaRPr lang="ru-RU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Прямоугольник 71"/>
          <p:cNvSpPr/>
          <p:nvPr/>
        </p:nvSpPr>
        <p:spPr>
          <a:xfrm>
            <a:off x="6557623" y="2768250"/>
            <a:ext cx="3739287" cy="3115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интерактивной </a:t>
            </a:r>
            <a:r>
              <a:rPr 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карты</a:t>
            </a:r>
          </a:p>
        </p:txBody>
      </p:sp>
      <p:sp>
        <p:nvSpPr>
          <p:cNvPr id="27" name="Прямоугольник 72"/>
          <p:cNvSpPr/>
          <p:nvPr/>
        </p:nvSpPr>
        <p:spPr>
          <a:xfrm>
            <a:off x="5397354" y="1298136"/>
            <a:ext cx="2279569" cy="4968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Сбор и обработка исходной </a:t>
            </a: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информации</a:t>
            </a:r>
            <a:endParaRPr lang="ru-RU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514015" y="3606886"/>
            <a:ext cx="5826503" cy="25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ru-RU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</a:t>
            </a:r>
            <a:r>
              <a:rPr lang="ru-RU" sz="1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информационных ресурсов </a:t>
            </a:r>
            <a:r>
              <a:rPr lang="ru-RU" sz="13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 ЯНАО</a:t>
            </a:r>
            <a:endParaRPr lang="ru-RU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52"/>
          <p:cNvSpPr/>
          <p:nvPr/>
        </p:nvSpPr>
        <p:spPr>
          <a:xfrm>
            <a:off x="6135679" y="5278356"/>
            <a:ext cx="4138994" cy="3023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Общественный </a:t>
            </a:r>
            <a:r>
              <a:rPr lang="ru-RU" sz="120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контроль, </a:t>
            </a:r>
            <a:r>
              <a:rPr lang="ru-RU" sz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согласование </a:t>
            </a:r>
            <a:r>
              <a:rPr lang="ru-RU" sz="120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утверждение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457439" y="6157232"/>
            <a:ext cx="4299639" cy="314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Загрузка 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информационных ресурсов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</a:t>
            </a:r>
            <a:endParaRPr lang="ru-RU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110261" y="3901708"/>
            <a:ext cx="6268257" cy="7908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80000"/>
              </a:lnSpc>
            </a:pP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Подготовка проекта </a:t>
            </a:r>
            <a:r>
              <a:rPr lang="ru-RU" sz="1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внесения </a:t>
            </a: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изменений </a:t>
            </a:r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СТП ЯНАО</a:t>
            </a:r>
            <a:r>
              <a:rPr lang="ru-RU" sz="1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ctr">
              <a:lnSpc>
                <a:spcPct val="80000"/>
              </a:lnSpc>
            </a:pP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sz="1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роектов внесения изменений в </a:t>
            </a:r>
            <a:r>
              <a:rPr lang="ru-RU" sz="1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СТП муниципальных районов</a:t>
            </a:r>
            <a:r>
              <a:rPr lang="ru-RU" sz="1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ctr">
              <a:lnSpc>
                <a:spcPct val="80000"/>
              </a:lnSpc>
            </a:pP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проектов внесения изменений в </a:t>
            </a:r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ГП </a:t>
            </a:r>
            <a:r>
              <a:rPr lang="ru-RU" sz="1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городских округов и поселений</a:t>
            </a:r>
            <a:r>
              <a:rPr lang="ru-RU" sz="1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ctr">
              <a:lnSpc>
                <a:spcPct val="80000"/>
              </a:lnSpc>
            </a:pPr>
            <a:r>
              <a:rPr lang="ru-RU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проектов внесения изменений в </a:t>
            </a:r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ПЗЗ </a:t>
            </a:r>
            <a:r>
              <a:rPr lang="ru-RU" sz="1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муниципальных образований</a:t>
            </a:r>
            <a:endParaRPr lang="ru-RU" sz="1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Стрелка вправо 62"/>
          <p:cNvSpPr/>
          <p:nvPr/>
        </p:nvSpPr>
        <p:spPr>
          <a:xfrm rot="5400000">
            <a:off x="5057816" y="2050903"/>
            <a:ext cx="368146" cy="263257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954878" y="1298135"/>
            <a:ext cx="3235025" cy="4968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</a:t>
            </a:r>
            <a:r>
              <a:rPr lang="ru-RU" sz="1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опорного плана </a:t>
            </a: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современном состоянии и использовании территории и недвижимости </a:t>
            </a:r>
          </a:p>
        </p:txBody>
      </p:sp>
      <p:sp>
        <p:nvSpPr>
          <p:cNvPr id="34" name="Стрелка вправо 66"/>
          <p:cNvSpPr/>
          <p:nvPr/>
        </p:nvSpPr>
        <p:spPr>
          <a:xfrm rot="16200000">
            <a:off x="9700256" y="3816416"/>
            <a:ext cx="3899174" cy="263257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16561" y="2248497"/>
            <a:ext cx="1745658" cy="42957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90000"/>
              </a:lnSpc>
            </a:pPr>
            <a:r>
              <a:rPr lang="ru-RU" sz="1300" b="1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  <a:r>
              <a:rPr lang="ru-RU" sz="1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ГИСОГД </a:t>
            </a:r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 </a:t>
            </a:r>
          </a:p>
          <a:p>
            <a:pPr algn="ctr">
              <a:lnSpc>
                <a:spcPct val="90000"/>
              </a:lnSpc>
            </a:pP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функциями автоматизации информационно-аналитической поддержки  осуществления полномочий в области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ГД</a:t>
            </a:r>
            <a:endParaRPr lang="ru-RU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Прямоугольник 71"/>
          <p:cNvSpPr/>
          <p:nvPr/>
        </p:nvSpPr>
        <p:spPr>
          <a:xfrm>
            <a:off x="2446048" y="826277"/>
            <a:ext cx="2438974" cy="7376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</a:t>
            </a:r>
            <a:endParaRPr lang="ru-RU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Технических требований 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информационным ресурсам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 ЯНАО</a:t>
            </a:r>
            <a:endParaRPr lang="ru-RU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Стрелка вправо 1"/>
          <p:cNvSpPr/>
          <p:nvPr/>
        </p:nvSpPr>
        <p:spPr>
          <a:xfrm>
            <a:off x="7673049" y="1473497"/>
            <a:ext cx="366441" cy="263257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Стрелка вправо 62"/>
          <p:cNvSpPr/>
          <p:nvPr/>
        </p:nvSpPr>
        <p:spPr>
          <a:xfrm rot="5400000">
            <a:off x="5059058" y="5592699"/>
            <a:ext cx="365660" cy="263257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Стрелка вправо 62"/>
          <p:cNvSpPr/>
          <p:nvPr/>
        </p:nvSpPr>
        <p:spPr>
          <a:xfrm rot="5400000">
            <a:off x="3340374" y="1576571"/>
            <a:ext cx="288538" cy="263257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Прямоугольник 72"/>
          <p:cNvSpPr/>
          <p:nvPr/>
        </p:nvSpPr>
        <p:spPr>
          <a:xfrm>
            <a:off x="2446048" y="1852467"/>
            <a:ext cx="2434616" cy="18293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80000"/>
              </a:lnSpc>
            </a:pPr>
            <a:r>
              <a:rPr lang="ru-RU" sz="1300" b="1" dirty="0" smtClean="0">
                <a:solidFill>
                  <a:srgbClr val="00A0E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 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</a:t>
            </a:r>
            <a:endParaRPr lang="ru-RU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Методики использования 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(формирования, хранения и актуализации инф. ресурсов)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 ЯНАО</a:t>
            </a:r>
            <a:endParaRPr lang="ru-RU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Прямоугольник 23"/>
          <p:cNvSpPr/>
          <p:nvPr/>
        </p:nvSpPr>
        <p:spPr>
          <a:xfrm>
            <a:off x="2637564" y="2834063"/>
            <a:ext cx="2111605" cy="750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Варианты организации </a:t>
            </a:r>
            <a:r>
              <a:rPr lang="ru-RU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информационного взаимодействия </a:t>
            </a:r>
            <a:r>
              <a:rPr lang="ru-RU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поставщиками</a:t>
            </a:r>
          </a:p>
        </p:txBody>
      </p:sp>
      <p:sp>
        <p:nvSpPr>
          <p:cNvPr id="42" name="Стрелка вправо 70"/>
          <p:cNvSpPr/>
          <p:nvPr/>
        </p:nvSpPr>
        <p:spPr>
          <a:xfrm rot="5400000">
            <a:off x="3348066" y="4660658"/>
            <a:ext cx="2229737" cy="263257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Стрелка вправо 8"/>
          <p:cNvSpPr/>
          <p:nvPr/>
        </p:nvSpPr>
        <p:spPr>
          <a:xfrm rot="5400000" flipH="1">
            <a:off x="3597572" y="4656428"/>
            <a:ext cx="2219150" cy="263257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Двойная стрелка влево/вправо 28"/>
          <p:cNvSpPr/>
          <p:nvPr/>
        </p:nvSpPr>
        <p:spPr>
          <a:xfrm rot="5400000">
            <a:off x="5007185" y="3230478"/>
            <a:ext cx="493244" cy="287094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135679" y="4828778"/>
            <a:ext cx="4217421" cy="3133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карты планировочной структуры территорий</a:t>
            </a:r>
            <a:endParaRPr lang="ru-RU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Стрелка вправо 1"/>
          <p:cNvSpPr/>
          <p:nvPr/>
        </p:nvSpPr>
        <p:spPr>
          <a:xfrm>
            <a:off x="4784415" y="846416"/>
            <a:ext cx="317026" cy="263257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Стрелка вправо 1"/>
          <p:cNvSpPr/>
          <p:nvPr/>
        </p:nvSpPr>
        <p:spPr>
          <a:xfrm>
            <a:off x="4784415" y="1826536"/>
            <a:ext cx="317026" cy="263257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Стрелка вправо 1"/>
          <p:cNvSpPr/>
          <p:nvPr/>
        </p:nvSpPr>
        <p:spPr>
          <a:xfrm rot="10800000">
            <a:off x="1973420" y="2296737"/>
            <a:ext cx="484523" cy="263257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198599" y="6157232"/>
            <a:ext cx="4167402" cy="314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Миграция информационных 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ресурсов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ИСОГД МО</a:t>
            </a:r>
            <a:endParaRPr lang="ru-RU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52037" y="4307263"/>
            <a:ext cx="1450546" cy="6657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80000"/>
              </a:lnSpc>
            </a:pP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Настройка 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(и\или) доработка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ГИСОГД</a:t>
            </a:r>
            <a:endParaRPr lang="ru-RU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52037" y="5073394"/>
            <a:ext cx="1450546" cy="5365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80000"/>
              </a:lnSpc>
            </a:pP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Автоматизации 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предоставления </a:t>
            </a: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ГУ и МУ</a:t>
            </a:r>
            <a:endParaRPr lang="ru-RU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52037" y="5710300"/>
            <a:ext cx="1450546" cy="7199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80000"/>
              </a:lnSpc>
            </a:pPr>
            <a:r>
              <a:rPr lang="ru-RU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</a:t>
            </a:r>
            <a:r>
              <a:rPr lang="ru-RU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защиты информации в ГИСОГД</a:t>
            </a:r>
          </a:p>
        </p:txBody>
      </p:sp>
      <p:sp>
        <p:nvSpPr>
          <p:cNvPr id="53" name="Стрелка вправо 1"/>
          <p:cNvSpPr/>
          <p:nvPr/>
        </p:nvSpPr>
        <p:spPr>
          <a:xfrm rot="10800000">
            <a:off x="2106817" y="5868926"/>
            <a:ext cx="1091781" cy="263257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09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4029" y="247230"/>
            <a:ext cx="10544128" cy="4001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ЭТАПЫ И СРОКИ ВЫПОЛНЕНИЯ РАБОТ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466429"/>
              </p:ext>
            </p:extLst>
          </p:nvPr>
        </p:nvGraphicFramePr>
        <p:xfrm>
          <a:off x="268617" y="795372"/>
          <a:ext cx="11813696" cy="5709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14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522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53951"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Этап и сроки выполнения</a:t>
                      </a:r>
                    </a:p>
                  </a:txBody>
                  <a:tcPr marL="91446" marR="91446" marT="45726" marB="4572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Вид работ</a:t>
                      </a:r>
                    </a:p>
                  </a:txBody>
                  <a:tcPr marL="91446" marR="91446" marT="45726" marB="4572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6970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этап</a:t>
                      </a:r>
                      <a:r>
                        <a:rPr lang="ru-RU" sz="1800" b="1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 1 декабря 2019 года</a:t>
                      </a:r>
                      <a:endParaRPr lang="ru-RU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46" marR="91446" marT="45726" marB="45726" anchor="ctr">
                    <a:solidFill>
                      <a:srgbClr val="008DD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spcBef>
                          <a:spcPts val="600"/>
                        </a:spcBef>
                        <a:buFont typeface="+mj-lt"/>
                        <a:buAutoNum type="arabicParenR"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Поставка ПО ГИСОГД с расширенным функционалом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indent="-342900" algn="just" defTabSz="914400" rtl="0" eaLnBrk="1" latinLnBrk="0" hangingPunct="1">
                        <a:spcBef>
                          <a:spcPts val="600"/>
                        </a:spcBef>
                        <a:buFont typeface="+mj-lt"/>
                        <a:buAutoNum type="arabicParenR"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Установка и настройка серверной части ПО ГИСОГД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indent="-342900" algn="just" defTabSz="914400" rtl="0" eaLnBrk="1" latinLnBrk="0" hangingPunct="1">
                        <a:spcBef>
                          <a:spcPts val="600"/>
                        </a:spcBef>
                        <a:buFont typeface="+mj-lt"/>
                        <a:buAutoNum type="arabicParenR"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Обследование объекта автоматизации,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сбор исходных данных, формирование информационных ресурсов ГИСОГД в отношении: региональный уровень, МО г. Салехард, МО г. Лабытнанги, МО г. Новый Уренгой, МО г. Губкинский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Приведение к требованиям законодательства СТП ЯНАО, ГП 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 г. Салехард, МО г. Лабытнанги, МО г. Новый Уренгой, МО г. Губкинский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Загрузка информационных ресурсов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Миграция данных из БД ИСОГД МО в БД ГИСОГД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Автоматизация в ГИСОГД государственных и муниципальных услуг 1 этапа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Обеспечение требований к защите информации, создание интерактивной карты, проведение инструктажа пользователей ГИСОГД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Ввод ГИСОГД в промышленную эксплуатацию 1 этапа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46" marR="91446" marT="45726" marB="45726">
                    <a:solidFill>
                      <a:srgbClr val="008DD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3463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этап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 1 сентября 2020 года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46" marR="91446" marT="45726" marB="45726" anchor="ctr">
                    <a:solidFill>
                      <a:srgbClr val="008DD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 defTabSz="914400" rtl="0" eaLnBrk="1" latinLnBrk="0" hangingPunct="1">
                        <a:spcBef>
                          <a:spcPts val="600"/>
                        </a:spcBef>
                        <a:buFont typeface="+mj-lt"/>
                        <a:buAutoNum type="arabicParenR"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Обследование объекта автоматизации,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сбор исходных данных, формирование информационных ресурсов ГИСОГД в отношении: региональный уровень, МО г. Ноябрьск, МО г. Муравленко, МО Приуральский район, МО Пуровский район, </a:t>
                      </a:r>
                      <a:b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 Надымский район, МО Красноселькупский район, МО Тазовский район, МО Шурышкарский район, МО Ямальский район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Приведение к требованиям законодательства СТП МР, ГП ГО и поселений, ПЗЗ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ГО и поселений, межселенной территории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Загрузка информационных ресурсов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Миграция данных из БД ИСОГД МО в БД ГИСОГД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Автоматизация в ГИСОГД всех государственных и муниципальных услуг 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Проведение инструктажа пользователей ГИСОГД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Ввод ГИСОГД в промышленную эксплуатацию 2 этапа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46" marR="91446" marT="45726" marB="45726">
                    <a:solidFill>
                      <a:srgbClr val="008DD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2695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144029" y="247230"/>
            <a:ext cx="10544128" cy="4001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ОБСЛЕДОВАНИЕ ОБЪЕКТА АВТОМАТИЗАЦИИ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718" y="901431"/>
            <a:ext cx="3628006" cy="54449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458886" y="880412"/>
            <a:ext cx="7623566" cy="334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 ВЫПОЛНЕНИЯ РАБОТ:</a:t>
            </a:r>
          </a:p>
          <a:p>
            <a:pPr lvl="0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Отчет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обследовании</a:t>
            </a:r>
          </a:p>
          <a:p>
            <a:pPr lvl="0" indent="-1079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перечень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исходных данных, полученных в результате обследования</a:t>
            </a:r>
          </a:p>
          <a:p>
            <a:pPr lvl="0" indent="-1079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оценку качества и соответствия требованиям законодательства документов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территориального планирования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градостроительного зонирования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 и МО и требования по их корректировке в целях формирования информационных ресурсов ГИСОГД</a:t>
            </a:r>
          </a:p>
          <a:p>
            <a:pPr lvl="0" indent="-1079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перечень информационных ресурсов, подлежащих размещению в ГИСОГД в соответствии со структурой</a:t>
            </a:r>
          </a:p>
          <a:p>
            <a:pPr lvl="0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Методика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применения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10797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остав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данных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ГИСОГД, источники данных, методы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сбора данных (варианты организации информационного взаимодействия с поставщиками)</a:t>
            </a:r>
          </a:p>
          <a:p>
            <a:pPr lvl="0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3) Технические требования</a:t>
            </a:r>
          </a:p>
          <a:p>
            <a:pPr lvl="0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требования к СТП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ЯНАО, СТП МР, ГП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ГО,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поселения, ПЗЗ,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требования к документации по планировке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территории</a:t>
            </a:r>
          </a:p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4) Предложения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развитию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78601" y="4477345"/>
            <a:ext cx="2800698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Департамент строительства и жилищной политики </a:t>
            </a: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МО г. </a:t>
            </a: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Салехард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3) МО г. </a:t>
            </a: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Лабытнанги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4) МО г. </a:t>
            </a: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Губкинский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5) МО г. Новый </a:t>
            </a: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Уренгой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33519" y="4477345"/>
            <a:ext cx="3535680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</a:t>
            </a: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 </a:t>
            </a: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</a:t>
            </a: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Ноябрьск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</a:t>
            </a: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 г. </a:t>
            </a: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Муравленко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3) МО </a:t>
            </a: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Ямальский </a:t>
            </a: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</a:t>
            </a:r>
            <a:endParaRPr lang="ru-RU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МО Приуральский </a:t>
            </a: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</a:t>
            </a:r>
            <a:endParaRPr lang="ru-RU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3) МО Надымский </a:t>
            </a: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</a:t>
            </a:r>
            <a:endParaRPr lang="ru-RU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4) МО Красноселькупский </a:t>
            </a: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</a:t>
            </a:r>
            <a:endParaRPr lang="ru-RU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5) МО Пуровский </a:t>
            </a: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</a:t>
            </a:r>
            <a:endParaRPr lang="ru-RU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6) МО Шурышкарский </a:t>
            </a: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</a:t>
            </a:r>
            <a:endParaRPr lang="ru-RU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7) МО Тазовский </a:t>
            </a: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</a:t>
            </a:r>
            <a:endParaRPr lang="ru-RU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3911599" y="4297910"/>
            <a:ext cx="0" cy="20060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53481" y="4477345"/>
            <a:ext cx="63857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04429" y="4174555"/>
            <a:ext cx="1997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этап (до 12.2019)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70179" y="4174602"/>
            <a:ext cx="1997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этап (до 06.2020)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77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ÐÐ°ÑÑÐ¸Ð½ÐºÐ¸ Ð¿Ð¾ Ð·Ð°Ð¿ÑÐ¾ÑÑ ÐÐ°ÑÐ»Ð¾ Ð Ð°ÑÑÐ¸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144029" y="247230"/>
            <a:ext cx="10544128" cy="4001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ОБСЛЕДОВАНИЕ ОБЪЕКТА АВТОМАТИЗАЦИИ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0375" y="1109409"/>
            <a:ext cx="56587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ТЕХНОЛОГИЯ ВЫПОЛНЕНИЯ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сбор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исходных данных, необходимых для выполнения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определение функций ИОГВ и ОМСУ, связанных с использованием информационных ресурсов, подлежащих размещению в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</a:t>
            </a:r>
            <a:endPara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уточнение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перечня информационных ресурсов (в том числе информационных систем), ведение которых осуществляют подразделения ИОГВ и </a:t>
            </a:r>
            <a:r>
              <a:rPr lang="ru-RU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ОМСУ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принятие решения о загрузке (миграции) информационных ресурсов в БД ГИСОГД для организации процесса ведения автоматизированных реестров и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разделов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анализ, систематизация и конвертация исходных данных, подлежащих загрузке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миграции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подготовка отчета об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обследовании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подготовка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Методики применения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подготовка предложений по развитию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ГИСОГД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spcAft>
                <a:spcPts val="0"/>
              </a:spcAft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МЕТОДЫ, ПРИМЕНЯЕМЫЕ В ХОДЕ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ВЫПОЛНЕНИЯ РАБОТ:</a:t>
            </a:r>
          </a:p>
          <a:p>
            <a:pPr marL="342900" indent="-342900">
              <a:buAutoNum type="arabicParenR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проектного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управления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AutoNum type="arabicParenR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правового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обоснования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AutoNum type="arabicParenR"/>
            </a:pPr>
            <a:r>
              <a:rPr lang="ru-RU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Типологизация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градостроительной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документации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Рисунок 24"/>
          <p:cNvPicPr/>
          <p:nvPr/>
        </p:nvPicPr>
        <p:blipFill>
          <a:blip r:embed="rId3"/>
          <a:stretch>
            <a:fillRect/>
          </a:stretch>
        </p:blipFill>
        <p:spPr>
          <a:xfrm>
            <a:off x="6597221" y="3909903"/>
            <a:ext cx="4863666" cy="2763953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6513962" y="849629"/>
            <a:ext cx="4946925" cy="2857980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3512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Скругленная прямоугольная выноска 1073"/>
          <p:cNvSpPr/>
          <p:nvPr/>
        </p:nvSpPr>
        <p:spPr>
          <a:xfrm>
            <a:off x="1054100" y="933482"/>
            <a:ext cx="10325100" cy="1411852"/>
          </a:xfrm>
          <a:prstGeom prst="wedgeRoundRectCallout">
            <a:avLst>
              <a:gd name="adj1" fmla="val -6711"/>
              <a:gd name="adj2" fmla="val 75695"/>
              <a:gd name="adj3" fmla="val 16667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73" name="Полилиния 1072"/>
          <p:cNvSpPr/>
          <p:nvPr/>
        </p:nvSpPr>
        <p:spPr>
          <a:xfrm>
            <a:off x="-26622" y="2858053"/>
            <a:ext cx="12218622" cy="2962373"/>
          </a:xfrm>
          <a:custGeom>
            <a:avLst/>
            <a:gdLst>
              <a:gd name="connsiteX0" fmla="*/ 6388100 w 11633200"/>
              <a:gd name="connsiteY0" fmla="*/ 0 h 3225800"/>
              <a:gd name="connsiteX1" fmla="*/ 5041900 w 11633200"/>
              <a:gd name="connsiteY1" fmla="*/ 698500 h 3225800"/>
              <a:gd name="connsiteX2" fmla="*/ 4902200 w 11633200"/>
              <a:gd name="connsiteY2" fmla="*/ 698500 h 3225800"/>
              <a:gd name="connsiteX3" fmla="*/ 254000 w 11633200"/>
              <a:gd name="connsiteY3" fmla="*/ 825500 h 3225800"/>
              <a:gd name="connsiteX4" fmla="*/ 0 w 11633200"/>
              <a:gd name="connsiteY4" fmla="*/ 3225800 h 3225800"/>
              <a:gd name="connsiteX5" fmla="*/ 6108700 w 11633200"/>
              <a:gd name="connsiteY5" fmla="*/ 3149600 h 3225800"/>
              <a:gd name="connsiteX6" fmla="*/ 6934200 w 11633200"/>
              <a:gd name="connsiteY6" fmla="*/ 1752600 h 3225800"/>
              <a:gd name="connsiteX7" fmla="*/ 11633200 w 11633200"/>
              <a:gd name="connsiteY7" fmla="*/ 495300 h 3225800"/>
              <a:gd name="connsiteX8" fmla="*/ 6388100 w 11633200"/>
              <a:gd name="connsiteY8" fmla="*/ 0 h 3225800"/>
              <a:gd name="connsiteX0" fmla="*/ 6426200 w 11633200"/>
              <a:gd name="connsiteY0" fmla="*/ 0 h 3225800"/>
              <a:gd name="connsiteX1" fmla="*/ 5041900 w 11633200"/>
              <a:gd name="connsiteY1" fmla="*/ 698500 h 3225800"/>
              <a:gd name="connsiteX2" fmla="*/ 4902200 w 11633200"/>
              <a:gd name="connsiteY2" fmla="*/ 698500 h 3225800"/>
              <a:gd name="connsiteX3" fmla="*/ 254000 w 11633200"/>
              <a:gd name="connsiteY3" fmla="*/ 825500 h 3225800"/>
              <a:gd name="connsiteX4" fmla="*/ 0 w 11633200"/>
              <a:gd name="connsiteY4" fmla="*/ 3225800 h 3225800"/>
              <a:gd name="connsiteX5" fmla="*/ 6108700 w 11633200"/>
              <a:gd name="connsiteY5" fmla="*/ 3149600 h 3225800"/>
              <a:gd name="connsiteX6" fmla="*/ 6934200 w 11633200"/>
              <a:gd name="connsiteY6" fmla="*/ 1752600 h 3225800"/>
              <a:gd name="connsiteX7" fmla="*/ 11633200 w 11633200"/>
              <a:gd name="connsiteY7" fmla="*/ 495300 h 3225800"/>
              <a:gd name="connsiteX8" fmla="*/ 6426200 w 11633200"/>
              <a:gd name="connsiteY8" fmla="*/ 0 h 3225800"/>
              <a:gd name="connsiteX0" fmla="*/ 6426200 w 11607800"/>
              <a:gd name="connsiteY0" fmla="*/ 0 h 3225800"/>
              <a:gd name="connsiteX1" fmla="*/ 5041900 w 11607800"/>
              <a:gd name="connsiteY1" fmla="*/ 698500 h 3225800"/>
              <a:gd name="connsiteX2" fmla="*/ 4902200 w 11607800"/>
              <a:gd name="connsiteY2" fmla="*/ 698500 h 3225800"/>
              <a:gd name="connsiteX3" fmla="*/ 254000 w 11607800"/>
              <a:gd name="connsiteY3" fmla="*/ 825500 h 3225800"/>
              <a:gd name="connsiteX4" fmla="*/ 0 w 11607800"/>
              <a:gd name="connsiteY4" fmla="*/ 3225800 h 3225800"/>
              <a:gd name="connsiteX5" fmla="*/ 6108700 w 11607800"/>
              <a:gd name="connsiteY5" fmla="*/ 3149600 h 3225800"/>
              <a:gd name="connsiteX6" fmla="*/ 6934200 w 11607800"/>
              <a:gd name="connsiteY6" fmla="*/ 1752600 h 3225800"/>
              <a:gd name="connsiteX7" fmla="*/ 11607800 w 11607800"/>
              <a:gd name="connsiteY7" fmla="*/ 76200 h 3225800"/>
              <a:gd name="connsiteX8" fmla="*/ 6426200 w 11607800"/>
              <a:gd name="connsiteY8" fmla="*/ 0 h 3225800"/>
              <a:gd name="connsiteX0" fmla="*/ 6426200 w 11607800"/>
              <a:gd name="connsiteY0" fmla="*/ 0 h 3225800"/>
              <a:gd name="connsiteX1" fmla="*/ 5041900 w 11607800"/>
              <a:gd name="connsiteY1" fmla="*/ 698500 h 3225800"/>
              <a:gd name="connsiteX2" fmla="*/ 4902200 w 11607800"/>
              <a:gd name="connsiteY2" fmla="*/ 698500 h 3225800"/>
              <a:gd name="connsiteX3" fmla="*/ 254000 w 11607800"/>
              <a:gd name="connsiteY3" fmla="*/ 825500 h 3225800"/>
              <a:gd name="connsiteX4" fmla="*/ 0 w 11607800"/>
              <a:gd name="connsiteY4" fmla="*/ 3225800 h 3225800"/>
              <a:gd name="connsiteX5" fmla="*/ 6108700 w 11607800"/>
              <a:gd name="connsiteY5" fmla="*/ 3149600 h 3225800"/>
              <a:gd name="connsiteX6" fmla="*/ 6934200 w 11607800"/>
              <a:gd name="connsiteY6" fmla="*/ 1752600 h 3225800"/>
              <a:gd name="connsiteX7" fmla="*/ 10172700 w 11607800"/>
              <a:gd name="connsiteY7" fmla="*/ 596900 h 3225800"/>
              <a:gd name="connsiteX8" fmla="*/ 11607800 w 11607800"/>
              <a:gd name="connsiteY8" fmla="*/ 76200 h 3225800"/>
              <a:gd name="connsiteX9" fmla="*/ 6426200 w 11607800"/>
              <a:gd name="connsiteY9" fmla="*/ 0 h 3225800"/>
              <a:gd name="connsiteX0" fmla="*/ 6426200 w 11811000"/>
              <a:gd name="connsiteY0" fmla="*/ 0 h 3225800"/>
              <a:gd name="connsiteX1" fmla="*/ 5041900 w 11811000"/>
              <a:gd name="connsiteY1" fmla="*/ 698500 h 3225800"/>
              <a:gd name="connsiteX2" fmla="*/ 4902200 w 11811000"/>
              <a:gd name="connsiteY2" fmla="*/ 698500 h 3225800"/>
              <a:gd name="connsiteX3" fmla="*/ 254000 w 11811000"/>
              <a:gd name="connsiteY3" fmla="*/ 825500 h 3225800"/>
              <a:gd name="connsiteX4" fmla="*/ 0 w 11811000"/>
              <a:gd name="connsiteY4" fmla="*/ 3225800 h 3225800"/>
              <a:gd name="connsiteX5" fmla="*/ 6108700 w 11811000"/>
              <a:gd name="connsiteY5" fmla="*/ 3149600 h 3225800"/>
              <a:gd name="connsiteX6" fmla="*/ 6934200 w 11811000"/>
              <a:gd name="connsiteY6" fmla="*/ 1752600 h 3225800"/>
              <a:gd name="connsiteX7" fmla="*/ 11811000 w 11811000"/>
              <a:gd name="connsiteY7" fmla="*/ 749300 h 3225800"/>
              <a:gd name="connsiteX8" fmla="*/ 11607800 w 11811000"/>
              <a:gd name="connsiteY8" fmla="*/ 76200 h 3225800"/>
              <a:gd name="connsiteX9" fmla="*/ 6426200 w 11811000"/>
              <a:gd name="connsiteY9" fmla="*/ 0 h 3225800"/>
              <a:gd name="connsiteX0" fmla="*/ 6426200 w 11811000"/>
              <a:gd name="connsiteY0" fmla="*/ 0 h 3225800"/>
              <a:gd name="connsiteX1" fmla="*/ 5041900 w 11811000"/>
              <a:gd name="connsiteY1" fmla="*/ 698500 h 3225800"/>
              <a:gd name="connsiteX2" fmla="*/ 4902200 w 11811000"/>
              <a:gd name="connsiteY2" fmla="*/ 698500 h 3225800"/>
              <a:gd name="connsiteX3" fmla="*/ 254000 w 11811000"/>
              <a:gd name="connsiteY3" fmla="*/ 825500 h 3225800"/>
              <a:gd name="connsiteX4" fmla="*/ 0 w 11811000"/>
              <a:gd name="connsiteY4" fmla="*/ 3225800 h 3225800"/>
              <a:gd name="connsiteX5" fmla="*/ 6108700 w 11811000"/>
              <a:gd name="connsiteY5" fmla="*/ 3149600 h 3225800"/>
              <a:gd name="connsiteX6" fmla="*/ 6934200 w 11811000"/>
              <a:gd name="connsiteY6" fmla="*/ 1752600 h 3225800"/>
              <a:gd name="connsiteX7" fmla="*/ 11811000 w 11811000"/>
              <a:gd name="connsiteY7" fmla="*/ 749300 h 3225800"/>
              <a:gd name="connsiteX8" fmla="*/ 11811000 w 11811000"/>
              <a:gd name="connsiteY8" fmla="*/ 76200 h 3225800"/>
              <a:gd name="connsiteX9" fmla="*/ 6426200 w 11811000"/>
              <a:gd name="connsiteY9" fmla="*/ 0 h 3225800"/>
              <a:gd name="connsiteX0" fmla="*/ 6426200 w 11811000"/>
              <a:gd name="connsiteY0" fmla="*/ 0 h 3225800"/>
              <a:gd name="connsiteX1" fmla="*/ 5041900 w 11811000"/>
              <a:gd name="connsiteY1" fmla="*/ 698500 h 3225800"/>
              <a:gd name="connsiteX2" fmla="*/ 4902200 w 11811000"/>
              <a:gd name="connsiteY2" fmla="*/ 698500 h 3225800"/>
              <a:gd name="connsiteX3" fmla="*/ 254000 w 11811000"/>
              <a:gd name="connsiteY3" fmla="*/ 825500 h 3225800"/>
              <a:gd name="connsiteX4" fmla="*/ 0 w 11811000"/>
              <a:gd name="connsiteY4" fmla="*/ 3225800 h 3225800"/>
              <a:gd name="connsiteX5" fmla="*/ 6108700 w 11811000"/>
              <a:gd name="connsiteY5" fmla="*/ 3149600 h 3225800"/>
              <a:gd name="connsiteX6" fmla="*/ 6451600 w 11811000"/>
              <a:gd name="connsiteY6" fmla="*/ 1663700 h 3225800"/>
              <a:gd name="connsiteX7" fmla="*/ 11811000 w 11811000"/>
              <a:gd name="connsiteY7" fmla="*/ 749300 h 3225800"/>
              <a:gd name="connsiteX8" fmla="*/ 11811000 w 11811000"/>
              <a:gd name="connsiteY8" fmla="*/ 76200 h 3225800"/>
              <a:gd name="connsiteX9" fmla="*/ 6426200 w 11811000"/>
              <a:gd name="connsiteY9" fmla="*/ 0 h 3225800"/>
              <a:gd name="connsiteX0" fmla="*/ 6426200 w 11811000"/>
              <a:gd name="connsiteY0" fmla="*/ 0 h 3225800"/>
              <a:gd name="connsiteX1" fmla="*/ 5041900 w 11811000"/>
              <a:gd name="connsiteY1" fmla="*/ 698500 h 3225800"/>
              <a:gd name="connsiteX2" fmla="*/ 4902200 w 11811000"/>
              <a:gd name="connsiteY2" fmla="*/ 698500 h 3225800"/>
              <a:gd name="connsiteX3" fmla="*/ 254000 w 11811000"/>
              <a:gd name="connsiteY3" fmla="*/ 825500 h 3225800"/>
              <a:gd name="connsiteX4" fmla="*/ 0 w 11811000"/>
              <a:gd name="connsiteY4" fmla="*/ 3225800 h 3225800"/>
              <a:gd name="connsiteX5" fmla="*/ 6108700 w 11811000"/>
              <a:gd name="connsiteY5" fmla="*/ 3149600 h 3225800"/>
              <a:gd name="connsiteX6" fmla="*/ 6426200 w 11811000"/>
              <a:gd name="connsiteY6" fmla="*/ 1905000 h 3225800"/>
              <a:gd name="connsiteX7" fmla="*/ 11811000 w 11811000"/>
              <a:gd name="connsiteY7" fmla="*/ 749300 h 3225800"/>
              <a:gd name="connsiteX8" fmla="*/ 11811000 w 11811000"/>
              <a:gd name="connsiteY8" fmla="*/ 76200 h 3225800"/>
              <a:gd name="connsiteX9" fmla="*/ 6426200 w 11811000"/>
              <a:gd name="connsiteY9" fmla="*/ 0 h 3225800"/>
              <a:gd name="connsiteX0" fmla="*/ 6426200 w 11811000"/>
              <a:gd name="connsiteY0" fmla="*/ 0 h 3225800"/>
              <a:gd name="connsiteX1" fmla="*/ 5041900 w 11811000"/>
              <a:gd name="connsiteY1" fmla="*/ 698500 h 3225800"/>
              <a:gd name="connsiteX2" fmla="*/ 4902200 w 11811000"/>
              <a:gd name="connsiteY2" fmla="*/ 698500 h 3225800"/>
              <a:gd name="connsiteX3" fmla="*/ 254000 w 11811000"/>
              <a:gd name="connsiteY3" fmla="*/ 825500 h 3225800"/>
              <a:gd name="connsiteX4" fmla="*/ 0 w 11811000"/>
              <a:gd name="connsiteY4" fmla="*/ 3225800 h 3225800"/>
              <a:gd name="connsiteX5" fmla="*/ 4292600 w 11811000"/>
              <a:gd name="connsiteY5" fmla="*/ 3060700 h 3225800"/>
              <a:gd name="connsiteX6" fmla="*/ 6426200 w 11811000"/>
              <a:gd name="connsiteY6" fmla="*/ 1905000 h 3225800"/>
              <a:gd name="connsiteX7" fmla="*/ 11811000 w 11811000"/>
              <a:gd name="connsiteY7" fmla="*/ 749300 h 3225800"/>
              <a:gd name="connsiteX8" fmla="*/ 11811000 w 11811000"/>
              <a:gd name="connsiteY8" fmla="*/ 76200 h 3225800"/>
              <a:gd name="connsiteX9" fmla="*/ 6426200 w 11811000"/>
              <a:gd name="connsiteY9" fmla="*/ 0 h 3225800"/>
              <a:gd name="connsiteX0" fmla="*/ 6464300 w 11849100"/>
              <a:gd name="connsiteY0" fmla="*/ 0 h 3086100"/>
              <a:gd name="connsiteX1" fmla="*/ 5080000 w 11849100"/>
              <a:gd name="connsiteY1" fmla="*/ 698500 h 3086100"/>
              <a:gd name="connsiteX2" fmla="*/ 4940300 w 11849100"/>
              <a:gd name="connsiteY2" fmla="*/ 698500 h 3086100"/>
              <a:gd name="connsiteX3" fmla="*/ 292100 w 11849100"/>
              <a:gd name="connsiteY3" fmla="*/ 825500 h 3086100"/>
              <a:gd name="connsiteX4" fmla="*/ 0 w 11849100"/>
              <a:gd name="connsiteY4" fmla="*/ 3086100 h 3086100"/>
              <a:gd name="connsiteX5" fmla="*/ 4330700 w 11849100"/>
              <a:gd name="connsiteY5" fmla="*/ 3060700 h 3086100"/>
              <a:gd name="connsiteX6" fmla="*/ 6464300 w 11849100"/>
              <a:gd name="connsiteY6" fmla="*/ 1905000 h 3086100"/>
              <a:gd name="connsiteX7" fmla="*/ 11849100 w 11849100"/>
              <a:gd name="connsiteY7" fmla="*/ 749300 h 3086100"/>
              <a:gd name="connsiteX8" fmla="*/ 11849100 w 11849100"/>
              <a:gd name="connsiteY8" fmla="*/ 76200 h 3086100"/>
              <a:gd name="connsiteX9" fmla="*/ 6464300 w 11849100"/>
              <a:gd name="connsiteY9" fmla="*/ 0 h 3086100"/>
              <a:gd name="connsiteX0" fmla="*/ 6477000 w 11861800"/>
              <a:gd name="connsiteY0" fmla="*/ 0 h 3086100"/>
              <a:gd name="connsiteX1" fmla="*/ 5092700 w 11861800"/>
              <a:gd name="connsiteY1" fmla="*/ 698500 h 3086100"/>
              <a:gd name="connsiteX2" fmla="*/ 4953000 w 11861800"/>
              <a:gd name="connsiteY2" fmla="*/ 698500 h 3086100"/>
              <a:gd name="connsiteX3" fmla="*/ 0 w 11861800"/>
              <a:gd name="connsiteY3" fmla="*/ 774700 h 3086100"/>
              <a:gd name="connsiteX4" fmla="*/ 12700 w 11861800"/>
              <a:gd name="connsiteY4" fmla="*/ 3086100 h 3086100"/>
              <a:gd name="connsiteX5" fmla="*/ 4343400 w 11861800"/>
              <a:gd name="connsiteY5" fmla="*/ 3060700 h 3086100"/>
              <a:gd name="connsiteX6" fmla="*/ 6477000 w 11861800"/>
              <a:gd name="connsiteY6" fmla="*/ 1905000 h 3086100"/>
              <a:gd name="connsiteX7" fmla="*/ 11861800 w 11861800"/>
              <a:gd name="connsiteY7" fmla="*/ 749300 h 3086100"/>
              <a:gd name="connsiteX8" fmla="*/ 11861800 w 11861800"/>
              <a:gd name="connsiteY8" fmla="*/ 76200 h 3086100"/>
              <a:gd name="connsiteX9" fmla="*/ 6477000 w 11861800"/>
              <a:gd name="connsiteY9" fmla="*/ 0 h 3086100"/>
              <a:gd name="connsiteX0" fmla="*/ 6477000 w 11861800"/>
              <a:gd name="connsiteY0" fmla="*/ 0 h 3086100"/>
              <a:gd name="connsiteX1" fmla="*/ 5092700 w 11861800"/>
              <a:gd name="connsiteY1" fmla="*/ 698500 h 3086100"/>
              <a:gd name="connsiteX2" fmla="*/ 4686300 w 11861800"/>
              <a:gd name="connsiteY2" fmla="*/ 952500 h 3086100"/>
              <a:gd name="connsiteX3" fmla="*/ 0 w 11861800"/>
              <a:gd name="connsiteY3" fmla="*/ 774700 h 3086100"/>
              <a:gd name="connsiteX4" fmla="*/ 12700 w 11861800"/>
              <a:gd name="connsiteY4" fmla="*/ 3086100 h 3086100"/>
              <a:gd name="connsiteX5" fmla="*/ 4343400 w 11861800"/>
              <a:gd name="connsiteY5" fmla="*/ 3060700 h 3086100"/>
              <a:gd name="connsiteX6" fmla="*/ 6477000 w 11861800"/>
              <a:gd name="connsiteY6" fmla="*/ 1905000 h 3086100"/>
              <a:gd name="connsiteX7" fmla="*/ 11861800 w 11861800"/>
              <a:gd name="connsiteY7" fmla="*/ 749300 h 3086100"/>
              <a:gd name="connsiteX8" fmla="*/ 11861800 w 11861800"/>
              <a:gd name="connsiteY8" fmla="*/ 76200 h 3086100"/>
              <a:gd name="connsiteX9" fmla="*/ 6477000 w 11861800"/>
              <a:gd name="connsiteY9" fmla="*/ 0 h 3086100"/>
              <a:gd name="connsiteX0" fmla="*/ 6477000 w 11861800"/>
              <a:gd name="connsiteY0" fmla="*/ 0 h 3086100"/>
              <a:gd name="connsiteX1" fmla="*/ 4686300 w 11861800"/>
              <a:gd name="connsiteY1" fmla="*/ 952500 h 3086100"/>
              <a:gd name="connsiteX2" fmla="*/ 0 w 11861800"/>
              <a:gd name="connsiteY2" fmla="*/ 774700 h 3086100"/>
              <a:gd name="connsiteX3" fmla="*/ 12700 w 11861800"/>
              <a:gd name="connsiteY3" fmla="*/ 3086100 h 3086100"/>
              <a:gd name="connsiteX4" fmla="*/ 4343400 w 11861800"/>
              <a:gd name="connsiteY4" fmla="*/ 3060700 h 3086100"/>
              <a:gd name="connsiteX5" fmla="*/ 6477000 w 11861800"/>
              <a:gd name="connsiteY5" fmla="*/ 1905000 h 3086100"/>
              <a:gd name="connsiteX6" fmla="*/ 11861800 w 11861800"/>
              <a:gd name="connsiteY6" fmla="*/ 749300 h 3086100"/>
              <a:gd name="connsiteX7" fmla="*/ 11861800 w 11861800"/>
              <a:gd name="connsiteY7" fmla="*/ 76200 h 3086100"/>
              <a:gd name="connsiteX8" fmla="*/ 6477000 w 11861800"/>
              <a:gd name="connsiteY8" fmla="*/ 0 h 3086100"/>
              <a:gd name="connsiteX0" fmla="*/ 6477000 w 11861800"/>
              <a:gd name="connsiteY0" fmla="*/ 0 h 3086100"/>
              <a:gd name="connsiteX1" fmla="*/ 5816600 w 11861800"/>
              <a:gd name="connsiteY1" fmla="*/ 800100 h 3086100"/>
              <a:gd name="connsiteX2" fmla="*/ 0 w 11861800"/>
              <a:gd name="connsiteY2" fmla="*/ 774700 h 3086100"/>
              <a:gd name="connsiteX3" fmla="*/ 12700 w 11861800"/>
              <a:gd name="connsiteY3" fmla="*/ 3086100 h 3086100"/>
              <a:gd name="connsiteX4" fmla="*/ 4343400 w 11861800"/>
              <a:gd name="connsiteY4" fmla="*/ 3060700 h 3086100"/>
              <a:gd name="connsiteX5" fmla="*/ 6477000 w 11861800"/>
              <a:gd name="connsiteY5" fmla="*/ 1905000 h 3086100"/>
              <a:gd name="connsiteX6" fmla="*/ 11861800 w 11861800"/>
              <a:gd name="connsiteY6" fmla="*/ 749300 h 3086100"/>
              <a:gd name="connsiteX7" fmla="*/ 11861800 w 11861800"/>
              <a:gd name="connsiteY7" fmla="*/ 76200 h 3086100"/>
              <a:gd name="connsiteX8" fmla="*/ 6477000 w 11861800"/>
              <a:gd name="connsiteY8" fmla="*/ 0 h 3086100"/>
              <a:gd name="connsiteX0" fmla="*/ 6477000 w 11861800"/>
              <a:gd name="connsiteY0" fmla="*/ 0 h 3086100"/>
              <a:gd name="connsiteX1" fmla="*/ 5816600 w 11861800"/>
              <a:gd name="connsiteY1" fmla="*/ 800100 h 3086100"/>
              <a:gd name="connsiteX2" fmla="*/ 0 w 11861800"/>
              <a:gd name="connsiteY2" fmla="*/ 787400 h 3086100"/>
              <a:gd name="connsiteX3" fmla="*/ 12700 w 11861800"/>
              <a:gd name="connsiteY3" fmla="*/ 3086100 h 3086100"/>
              <a:gd name="connsiteX4" fmla="*/ 4343400 w 11861800"/>
              <a:gd name="connsiteY4" fmla="*/ 3060700 h 3086100"/>
              <a:gd name="connsiteX5" fmla="*/ 6477000 w 11861800"/>
              <a:gd name="connsiteY5" fmla="*/ 1905000 h 3086100"/>
              <a:gd name="connsiteX6" fmla="*/ 11861800 w 11861800"/>
              <a:gd name="connsiteY6" fmla="*/ 749300 h 3086100"/>
              <a:gd name="connsiteX7" fmla="*/ 11861800 w 11861800"/>
              <a:gd name="connsiteY7" fmla="*/ 76200 h 3086100"/>
              <a:gd name="connsiteX8" fmla="*/ 6477000 w 11861800"/>
              <a:gd name="connsiteY8" fmla="*/ 0 h 3086100"/>
              <a:gd name="connsiteX0" fmla="*/ 6477000 w 11861800"/>
              <a:gd name="connsiteY0" fmla="*/ 0 h 3086100"/>
              <a:gd name="connsiteX1" fmla="*/ 5816600 w 11861800"/>
              <a:gd name="connsiteY1" fmla="*/ 800100 h 3086100"/>
              <a:gd name="connsiteX2" fmla="*/ 0 w 11861800"/>
              <a:gd name="connsiteY2" fmla="*/ 787400 h 3086100"/>
              <a:gd name="connsiteX3" fmla="*/ 12700 w 11861800"/>
              <a:gd name="connsiteY3" fmla="*/ 3086100 h 3086100"/>
              <a:gd name="connsiteX4" fmla="*/ 4343400 w 11861800"/>
              <a:gd name="connsiteY4" fmla="*/ 3060700 h 3086100"/>
              <a:gd name="connsiteX5" fmla="*/ 6477000 w 11861800"/>
              <a:gd name="connsiteY5" fmla="*/ 1905000 h 3086100"/>
              <a:gd name="connsiteX6" fmla="*/ 11861800 w 11861800"/>
              <a:gd name="connsiteY6" fmla="*/ 749300 h 3086100"/>
              <a:gd name="connsiteX7" fmla="*/ 11861800 w 11861800"/>
              <a:gd name="connsiteY7" fmla="*/ 76200 h 3086100"/>
              <a:gd name="connsiteX8" fmla="*/ 6477000 w 11861800"/>
              <a:gd name="connsiteY8" fmla="*/ 0 h 3086100"/>
              <a:gd name="connsiteX0" fmla="*/ 6477000 w 11861800"/>
              <a:gd name="connsiteY0" fmla="*/ 0 h 3086100"/>
              <a:gd name="connsiteX1" fmla="*/ 5816600 w 11861800"/>
              <a:gd name="connsiteY1" fmla="*/ 800100 h 3086100"/>
              <a:gd name="connsiteX2" fmla="*/ 0 w 11861800"/>
              <a:gd name="connsiteY2" fmla="*/ 787400 h 3086100"/>
              <a:gd name="connsiteX3" fmla="*/ 12700 w 11861800"/>
              <a:gd name="connsiteY3" fmla="*/ 3086100 h 3086100"/>
              <a:gd name="connsiteX4" fmla="*/ 4343400 w 11861800"/>
              <a:gd name="connsiteY4" fmla="*/ 3060700 h 3086100"/>
              <a:gd name="connsiteX5" fmla="*/ 6477000 w 11861800"/>
              <a:gd name="connsiteY5" fmla="*/ 1905000 h 3086100"/>
              <a:gd name="connsiteX6" fmla="*/ 11861800 w 11861800"/>
              <a:gd name="connsiteY6" fmla="*/ 749300 h 3086100"/>
              <a:gd name="connsiteX7" fmla="*/ 11861800 w 11861800"/>
              <a:gd name="connsiteY7" fmla="*/ 76200 h 3086100"/>
              <a:gd name="connsiteX8" fmla="*/ 6477000 w 11861800"/>
              <a:gd name="connsiteY8" fmla="*/ 0 h 3086100"/>
              <a:gd name="connsiteX0" fmla="*/ 6477000 w 11861800"/>
              <a:gd name="connsiteY0" fmla="*/ 0 h 3086100"/>
              <a:gd name="connsiteX1" fmla="*/ 5816600 w 11861800"/>
              <a:gd name="connsiteY1" fmla="*/ 800100 h 3086100"/>
              <a:gd name="connsiteX2" fmla="*/ 0 w 11861800"/>
              <a:gd name="connsiteY2" fmla="*/ 787400 h 3086100"/>
              <a:gd name="connsiteX3" fmla="*/ 12700 w 11861800"/>
              <a:gd name="connsiteY3" fmla="*/ 3086100 h 3086100"/>
              <a:gd name="connsiteX4" fmla="*/ 4343400 w 11861800"/>
              <a:gd name="connsiteY4" fmla="*/ 3060700 h 3086100"/>
              <a:gd name="connsiteX5" fmla="*/ 6477000 w 11861800"/>
              <a:gd name="connsiteY5" fmla="*/ 1905000 h 3086100"/>
              <a:gd name="connsiteX6" fmla="*/ 11861800 w 11861800"/>
              <a:gd name="connsiteY6" fmla="*/ 749300 h 3086100"/>
              <a:gd name="connsiteX7" fmla="*/ 11861800 w 11861800"/>
              <a:gd name="connsiteY7" fmla="*/ 76200 h 3086100"/>
              <a:gd name="connsiteX8" fmla="*/ 6477000 w 11861800"/>
              <a:gd name="connsiteY8" fmla="*/ 0 h 3086100"/>
              <a:gd name="connsiteX0" fmla="*/ 6477000 w 11861800"/>
              <a:gd name="connsiteY0" fmla="*/ 0 h 3086100"/>
              <a:gd name="connsiteX1" fmla="*/ 5067300 w 11861800"/>
              <a:gd name="connsiteY1" fmla="*/ 825500 h 3086100"/>
              <a:gd name="connsiteX2" fmla="*/ 0 w 11861800"/>
              <a:gd name="connsiteY2" fmla="*/ 787400 h 3086100"/>
              <a:gd name="connsiteX3" fmla="*/ 12700 w 11861800"/>
              <a:gd name="connsiteY3" fmla="*/ 3086100 h 3086100"/>
              <a:gd name="connsiteX4" fmla="*/ 4343400 w 11861800"/>
              <a:gd name="connsiteY4" fmla="*/ 3060700 h 3086100"/>
              <a:gd name="connsiteX5" fmla="*/ 6477000 w 11861800"/>
              <a:gd name="connsiteY5" fmla="*/ 1905000 h 3086100"/>
              <a:gd name="connsiteX6" fmla="*/ 11861800 w 11861800"/>
              <a:gd name="connsiteY6" fmla="*/ 749300 h 3086100"/>
              <a:gd name="connsiteX7" fmla="*/ 11861800 w 11861800"/>
              <a:gd name="connsiteY7" fmla="*/ 76200 h 3086100"/>
              <a:gd name="connsiteX8" fmla="*/ 6477000 w 11861800"/>
              <a:gd name="connsiteY8" fmla="*/ 0 h 3086100"/>
              <a:gd name="connsiteX0" fmla="*/ 6477000 w 11861800"/>
              <a:gd name="connsiteY0" fmla="*/ 0 h 3086100"/>
              <a:gd name="connsiteX1" fmla="*/ 5067300 w 11861800"/>
              <a:gd name="connsiteY1" fmla="*/ 825500 h 3086100"/>
              <a:gd name="connsiteX2" fmla="*/ 0 w 11861800"/>
              <a:gd name="connsiteY2" fmla="*/ 787400 h 3086100"/>
              <a:gd name="connsiteX3" fmla="*/ 12700 w 11861800"/>
              <a:gd name="connsiteY3" fmla="*/ 3086100 h 3086100"/>
              <a:gd name="connsiteX4" fmla="*/ 4343400 w 11861800"/>
              <a:gd name="connsiteY4" fmla="*/ 3060700 h 3086100"/>
              <a:gd name="connsiteX5" fmla="*/ 6477000 w 11861800"/>
              <a:gd name="connsiteY5" fmla="*/ 1905000 h 3086100"/>
              <a:gd name="connsiteX6" fmla="*/ 11861800 w 11861800"/>
              <a:gd name="connsiteY6" fmla="*/ 749300 h 3086100"/>
              <a:gd name="connsiteX7" fmla="*/ 11861800 w 11861800"/>
              <a:gd name="connsiteY7" fmla="*/ 76200 h 3086100"/>
              <a:gd name="connsiteX8" fmla="*/ 6477000 w 11861800"/>
              <a:gd name="connsiteY8" fmla="*/ 0 h 3086100"/>
              <a:gd name="connsiteX0" fmla="*/ 6477000 w 11861800"/>
              <a:gd name="connsiteY0" fmla="*/ 0 h 3086100"/>
              <a:gd name="connsiteX1" fmla="*/ 5067300 w 11861800"/>
              <a:gd name="connsiteY1" fmla="*/ 825500 h 3086100"/>
              <a:gd name="connsiteX2" fmla="*/ 0 w 11861800"/>
              <a:gd name="connsiteY2" fmla="*/ 787400 h 3086100"/>
              <a:gd name="connsiteX3" fmla="*/ 12700 w 11861800"/>
              <a:gd name="connsiteY3" fmla="*/ 3086100 h 3086100"/>
              <a:gd name="connsiteX4" fmla="*/ 4343400 w 11861800"/>
              <a:gd name="connsiteY4" fmla="*/ 3060700 h 3086100"/>
              <a:gd name="connsiteX5" fmla="*/ 6477000 w 11861800"/>
              <a:gd name="connsiteY5" fmla="*/ 1905000 h 3086100"/>
              <a:gd name="connsiteX6" fmla="*/ 11861800 w 11861800"/>
              <a:gd name="connsiteY6" fmla="*/ 749300 h 3086100"/>
              <a:gd name="connsiteX7" fmla="*/ 11861800 w 11861800"/>
              <a:gd name="connsiteY7" fmla="*/ 76200 h 3086100"/>
              <a:gd name="connsiteX8" fmla="*/ 6477000 w 11861800"/>
              <a:gd name="connsiteY8" fmla="*/ 0 h 3086100"/>
              <a:gd name="connsiteX0" fmla="*/ 6477000 w 11861800"/>
              <a:gd name="connsiteY0" fmla="*/ 0 h 3086100"/>
              <a:gd name="connsiteX1" fmla="*/ 5067300 w 11861800"/>
              <a:gd name="connsiteY1" fmla="*/ 825500 h 3086100"/>
              <a:gd name="connsiteX2" fmla="*/ 0 w 11861800"/>
              <a:gd name="connsiteY2" fmla="*/ 787400 h 3086100"/>
              <a:gd name="connsiteX3" fmla="*/ 12700 w 11861800"/>
              <a:gd name="connsiteY3" fmla="*/ 3086100 h 3086100"/>
              <a:gd name="connsiteX4" fmla="*/ 4343400 w 11861800"/>
              <a:gd name="connsiteY4" fmla="*/ 3060700 h 3086100"/>
              <a:gd name="connsiteX5" fmla="*/ 6477000 w 11861800"/>
              <a:gd name="connsiteY5" fmla="*/ 1905000 h 3086100"/>
              <a:gd name="connsiteX6" fmla="*/ 11861800 w 11861800"/>
              <a:gd name="connsiteY6" fmla="*/ 749300 h 3086100"/>
              <a:gd name="connsiteX7" fmla="*/ 11861800 w 11861800"/>
              <a:gd name="connsiteY7" fmla="*/ 76200 h 3086100"/>
              <a:gd name="connsiteX8" fmla="*/ 6477000 w 11861800"/>
              <a:gd name="connsiteY8" fmla="*/ 0 h 3086100"/>
              <a:gd name="connsiteX0" fmla="*/ 6477000 w 11861800"/>
              <a:gd name="connsiteY0" fmla="*/ 0 h 3086100"/>
              <a:gd name="connsiteX1" fmla="*/ 5067300 w 11861800"/>
              <a:gd name="connsiteY1" fmla="*/ 825500 h 3086100"/>
              <a:gd name="connsiteX2" fmla="*/ 0 w 11861800"/>
              <a:gd name="connsiteY2" fmla="*/ 787400 h 3086100"/>
              <a:gd name="connsiteX3" fmla="*/ 12700 w 11861800"/>
              <a:gd name="connsiteY3" fmla="*/ 3086100 h 3086100"/>
              <a:gd name="connsiteX4" fmla="*/ 4343400 w 11861800"/>
              <a:gd name="connsiteY4" fmla="*/ 3060700 h 3086100"/>
              <a:gd name="connsiteX5" fmla="*/ 6502400 w 11861800"/>
              <a:gd name="connsiteY5" fmla="*/ 1663700 h 3086100"/>
              <a:gd name="connsiteX6" fmla="*/ 11861800 w 11861800"/>
              <a:gd name="connsiteY6" fmla="*/ 749300 h 3086100"/>
              <a:gd name="connsiteX7" fmla="*/ 11861800 w 11861800"/>
              <a:gd name="connsiteY7" fmla="*/ 76200 h 3086100"/>
              <a:gd name="connsiteX8" fmla="*/ 6477000 w 11861800"/>
              <a:gd name="connsiteY8" fmla="*/ 0 h 3086100"/>
              <a:gd name="connsiteX0" fmla="*/ 6477000 w 11861800"/>
              <a:gd name="connsiteY0" fmla="*/ 0 h 3086100"/>
              <a:gd name="connsiteX1" fmla="*/ 5067300 w 11861800"/>
              <a:gd name="connsiteY1" fmla="*/ 825500 h 3086100"/>
              <a:gd name="connsiteX2" fmla="*/ 0 w 11861800"/>
              <a:gd name="connsiteY2" fmla="*/ 787400 h 3086100"/>
              <a:gd name="connsiteX3" fmla="*/ 12700 w 11861800"/>
              <a:gd name="connsiteY3" fmla="*/ 3086100 h 3086100"/>
              <a:gd name="connsiteX4" fmla="*/ 4343400 w 11861800"/>
              <a:gd name="connsiteY4" fmla="*/ 3060700 h 3086100"/>
              <a:gd name="connsiteX5" fmla="*/ 6502400 w 11861800"/>
              <a:gd name="connsiteY5" fmla="*/ 1765300 h 3086100"/>
              <a:gd name="connsiteX6" fmla="*/ 11861800 w 11861800"/>
              <a:gd name="connsiteY6" fmla="*/ 749300 h 3086100"/>
              <a:gd name="connsiteX7" fmla="*/ 11861800 w 11861800"/>
              <a:gd name="connsiteY7" fmla="*/ 76200 h 3086100"/>
              <a:gd name="connsiteX8" fmla="*/ 6477000 w 11861800"/>
              <a:gd name="connsiteY8" fmla="*/ 0 h 3086100"/>
              <a:gd name="connsiteX0" fmla="*/ 6477000 w 11861800"/>
              <a:gd name="connsiteY0" fmla="*/ 0 h 3162300"/>
              <a:gd name="connsiteX1" fmla="*/ 5067300 w 11861800"/>
              <a:gd name="connsiteY1" fmla="*/ 901700 h 3162300"/>
              <a:gd name="connsiteX2" fmla="*/ 0 w 11861800"/>
              <a:gd name="connsiteY2" fmla="*/ 863600 h 3162300"/>
              <a:gd name="connsiteX3" fmla="*/ 12700 w 11861800"/>
              <a:gd name="connsiteY3" fmla="*/ 3162300 h 3162300"/>
              <a:gd name="connsiteX4" fmla="*/ 4343400 w 11861800"/>
              <a:gd name="connsiteY4" fmla="*/ 3136900 h 3162300"/>
              <a:gd name="connsiteX5" fmla="*/ 6502400 w 11861800"/>
              <a:gd name="connsiteY5" fmla="*/ 1841500 h 3162300"/>
              <a:gd name="connsiteX6" fmla="*/ 11861800 w 11861800"/>
              <a:gd name="connsiteY6" fmla="*/ 825500 h 3162300"/>
              <a:gd name="connsiteX7" fmla="*/ 11861800 w 11861800"/>
              <a:gd name="connsiteY7" fmla="*/ 152400 h 3162300"/>
              <a:gd name="connsiteX8" fmla="*/ 6477000 w 11861800"/>
              <a:gd name="connsiteY8" fmla="*/ 0 h 3162300"/>
              <a:gd name="connsiteX0" fmla="*/ 6477000 w 11874500"/>
              <a:gd name="connsiteY0" fmla="*/ 0 h 3162300"/>
              <a:gd name="connsiteX1" fmla="*/ 5067300 w 11874500"/>
              <a:gd name="connsiteY1" fmla="*/ 901700 h 3162300"/>
              <a:gd name="connsiteX2" fmla="*/ 0 w 11874500"/>
              <a:gd name="connsiteY2" fmla="*/ 863600 h 3162300"/>
              <a:gd name="connsiteX3" fmla="*/ 12700 w 11874500"/>
              <a:gd name="connsiteY3" fmla="*/ 3162300 h 3162300"/>
              <a:gd name="connsiteX4" fmla="*/ 4343400 w 11874500"/>
              <a:gd name="connsiteY4" fmla="*/ 3136900 h 3162300"/>
              <a:gd name="connsiteX5" fmla="*/ 6502400 w 11874500"/>
              <a:gd name="connsiteY5" fmla="*/ 1841500 h 3162300"/>
              <a:gd name="connsiteX6" fmla="*/ 11861800 w 11874500"/>
              <a:gd name="connsiteY6" fmla="*/ 825500 h 3162300"/>
              <a:gd name="connsiteX7" fmla="*/ 11874500 w 11874500"/>
              <a:gd name="connsiteY7" fmla="*/ 0 h 3162300"/>
              <a:gd name="connsiteX8" fmla="*/ 6477000 w 11874500"/>
              <a:gd name="connsiteY8" fmla="*/ 0 h 3162300"/>
              <a:gd name="connsiteX0" fmla="*/ 6477000 w 11874500"/>
              <a:gd name="connsiteY0" fmla="*/ 0 h 3162300"/>
              <a:gd name="connsiteX1" fmla="*/ 5067300 w 11874500"/>
              <a:gd name="connsiteY1" fmla="*/ 901700 h 3162300"/>
              <a:gd name="connsiteX2" fmla="*/ 0 w 11874500"/>
              <a:gd name="connsiteY2" fmla="*/ 952500 h 3162300"/>
              <a:gd name="connsiteX3" fmla="*/ 12700 w 11874500"/>
              <a:gd name="connsiteY3" fmla="*/ 3162300 h 3162300"/>
              <a:gd name="connsiteX4" fmla="*/ 4343400 w 11874500"/>
              <a:gd name="connsiteY4" fmla="*/ 3136900 h 3162300"/>
              <a:gd name="connsiteX5" fmla="*/ 6502400 w 11874500"/>
              <a:gd name="connsiteY5" fmla="*/ 1841500 h 3162300"/>
              <a:gd name="connsiteX6" fmla="*/ 11861800 w 11874500"/>
              <a:gd name="connsiteY6" fmla="*/ 825500 h 3162300"/>
              <a:gd name="connsiteX7" fmla="*/ 11874500 w 11874500"/>
              <a:gd name="connsiteY7" fmla="*/ 0 h 3162300"/>
              <a:gd name="connsiteX8" fmla="*/ 6477000 w 11874500"/>
              <a:gd name="connsiteY8" fmla="*/ 0 h 3162300"/>
              <a:gd name="connsiteX0" fmla="*/ 6489700 w 11874500"/>
              <a:gd name="connsiteY0" fmla="*/ 177800 h 3162300"/>
              <a:gd name="connsiteX1" fmla="*/ 5067300 w 11874500"/>
              <a:gd name="connsiteY1" fmla="*/ 901700 h 3162300"/>
              <a:gd name="connsiteX2" fmla="*/ 0 w 11874500"/>
              <a:gd name="connsiteY2" fmla="*/ 952500 h 3162300"/>
              <a:gd name="connsiteX3" fmla="*/ 12700 w 11874500"/>
              <a:gd name="connsiteY3" fmla="*/ 3162300 h 3162300"/>
              <a:gd name="connsiteX4" fmla="*/ 4343400 w 11874500"/>
              <a:gd name="connsiteY4" fmla="*/ 3136900 h 3162300"/>
              <a:gd name="connsiteX5" fmla="*/ 6502400 w 11874500"/>
              <a:gd name="connsiteY5" fmla="*/ 1841500 h 3162300"/>
              <a:gd name="connsiteX6" fmla="*/ 11861800 w 11874500"/>
              <a:gd name="connsiteY6" fmla="*/ 825500 h 3162300"/>
              <a:gd name="connsiteX7" fmla="*/ 11874500 w 11874500"/>
              <a:gd name="connsiteY7" fmla="*/ 0 h 3162300"/>
              <a:gd name="connsiteX8" fmla="*/ 6489700 w 11874500"/>
              <a:gd name="connsiteY8" fmla="*/ 177800 h 3162300"/>
              <a:gd name="connsiteX0" fmla="*/ 6489700 w 11874500"/>
              <a:gd name="connsiteY0" fmla="*/ 0 h 2984500"/>
              <a:gd name="connsiteX1" fmla="*/ 5067300 w 11874500"/>
              <a:gd name="connsiteY1" fmla="*/ 723900 h 2984500"/>
              <a:gd name="connsiteX2" fmla="*/ 0 w 11874500"/>
              <a:gd name="connsiteY2" fmla="*/ 774700 h 2984500"/>
              <a:gd name="connsiteX3" fmla="*/ 12700 w 11874500"/>
              <a:gd name="connsiteY3" fmla="*/ 2984500 h 2984500"/>
              <a:gd name="connsiteX4" fmla="*/ 4343400 w 11874500"/>
              <a:gd name="connsiteY4" fmla="*/ 2959100 h 2984500"/>
              <a:gd name="connsiteX5" fmla="*/ 6502400 w 11874500"/>
              <a:gd name="connsiteY5" fmla="*/ 1663700 h 2984500"/>
              <a:gd name="connsiteX6" fmla="*/ 11861800 w 11874500"/>
              <a:gd name="connsiteY6" fmla="*/ 647700 h 2984500"/>
              <a:gd name="connsiteX7" fmla="*/ 11874500 w 11874500"/>
              <a:gd name="connsiteY7" fmla="*/ 12700 h 2984500"/>
              <a:gd name="connsiteX8" fmla="*/ 6489700 w 11874500"/>
              <a:gd name="connsiteY8" fmla="*/ 0 h 2984500"/>
              <a:gd name="connsiteX0" fmla="*/ 6845300 w 12230100"/>
              <a:gd name="connsiteY0" fmla="*/ 0 h 2984500"/>
              <a:gd name="connsiteX1" fmla="*/ 5422900 w 12230100"/>
              <a:gd name="connsiteY1" fmla="*/ 723900 h 2984500"/>
              <a:gd name="connsiteX2" fmla="*/ 0 w 12230100"/>
              <a:gd name="connsiteY2" fmla="*/ 1016000 h 2984500"/>
              <a:gd name="connsiteX3" fmla="*/ 368300 w 12230100"/>
              <a:gd name="connsiteY3" fmla="*/ 2984500 h 2984500"/>
              <a:gd name="connsiteX4" fmla="*/ 4699000 w 12230100"/>
              <a:gd name="connsiteY4" fmla="*/ 2959100 h 2984500"/>
              <a:gd name="connsiteX5" fmla="*/ 6858000 w 12230100"/>
              <a:gd name="connsiteY5" fmla="*/ 1663700 h 2984500"/>
              <a:gd name="connsiteX6" fmla="*/ 12217400 w 12230100"/>
              <a:gd name="connsiteY6" fmla="*/ 647700 h 2984500"/>
              <a:gd name="connsiteX7" fmla="*/ 12230100 w 12230100"/>
              <a:gd name="connsiteY7" fmla="*/ 12700 h 2984500"/>
              <a:gd name="connsiteX8" fmla="*/ 6845300 w 12230100"/>
              <a:gd name="connsiteY8" fmla="*/ 0 h 2984500"/>
              <a:gd name="connsiteX0" fmla="*/ 6845300 w 12230100"/>
              <a:gd name="connsiteY0" fmla="*/ 0 h 2984500"/>
              <a:gd name="connsiteX1" fmla="*/ 5422900 w 12230100"/>
              <a:gd name="connsiteY1" fmla="*/ 723900 h 2984500"/>
              <a:gd name="connsiteX2" fmla="*/ 0 w 12230100"/>
              <a:gd name="connsiteY2" fmla="*/ 1016000 h 2984500"/>
              <a:gd name="connsiteX3" fmla="*/ 368300 w 12230100"/>
              <a:gd name="connsiteY3" fmla="*/ 2984500 h 2984500"/>
              <a:gd name="connsiteX4" fmla="*/ 4699000 w 12230100"/>
              <a:gd name="connsiteY4" fmla="*/ 2959100 h 2984500"/>
              <a:gd name="connsiteX5" fmla="*/ 6858000 w 12230100"/>
              <a:gd name="connsiteY5" fmla="*/ 1663700 h 2984500"/>
              <a:gd name="connsiteX6" fmla="*/ 12217400 w 12230100"/>
              <a:gd name="connsiteY6" fmla="*/ 647700 h 2984500"/>
              <a:gd name="connsiteX7" fmla="*/ 12230100 w 12230100"/>
              <a:gd name="connsiteY7" fmla="*/ 12700 h 2984500"/>
              <a:gd name="connsiteX8" fmla="*/ 6845300 w 12230100"/>
              <a:gd name="connsiteY8" fmla="*/ 0 h 2984500"/>
              <a:gd name="connsiteX0" fmla="*/ 6807200 w 12192000"/>
              <a:gd name="connsiteY0" fmla="*/ 0 h 2984500"/>
              <a:gd name="connsiteX1" fmla="*/ 5384800 w 12192000"/>
              <a:gd name="connsiteY1" fmla="*/ 723900 h 2984500"/>
              <a:gd name="connsiteX2" fmla="*/ 0 w 12192000"/>
              <a:gd name="connsiteY2" fmla="*/ 774700 h 2984500"/>
              <a:gd name="connsiteX3" fmla="*/ 330200 w 12192000"/>
              <a:gd name="connsiteY3" fmla="*/ 2984500 h 2984500"/>
              <a:gd name="connsiteX4" fmla="*/ 4660900 w 12192000"/>
              <a:gd name="connsiteY4" fmla="*/ 2959100 h 2984500"/>
              <a:gd name="connsiteX5" fmla="*/ 6819900 w 12192000"/>
              <a:gd name="connsiteY5" fmla="*/ 1663700 h 2984500"/>
              <a:gd name="connsiteX6" fmla="*/ 12179300 w 12192000"/>
              <a:gd name="connsiteY6" fmla="*/ 647700 h 2984500"/>
              <a:gd name="connsiteX7" fmla="*/ 12192000 w 12192000"/>
              <a:gd name="connsiteY7" fmla="*/ 12700 h 2984500"/>
              <a:gd name="connsiteX8" fmla="*/ 6807200 w 12192000"/>
              <a:gd name="connsiteY8" fmla="*/ 0 h 2984500"/>
              <a:gd name="connsiteX0" fmla="*/ 6807200 w 12192000"/>
              <a:gd name="connsiteY0" fmla="*/ 0 h 2984500"/>
              <a:gd name="connsiteX1" fmla="*/ 5372100 w 12192000"/>
              <a:gd name="connsiteY1" fmla="*/ 774700 h 2984500"/>
              <a:gd name="connsiteX2" fmla="*/ 0 w 12192000"/>
              <a:gd name="connsiteY2" fmla="*/ 774700 h 2984500"/>
              <a:gd name="connsiteX3" fmla="*/ 330200 w 12192000"/>
              <a:gd name="connsiteY3" fmla="*/ 2984500 h 2984500"/>
              <a:gd name="connsiteX4" fmla="*/ 4660900 w 12192000"/>
              <a:gd name="connsiteY4" fmla="*/ 2959100 h 2984500"/>
              <a:gd name="connsiteX5" fmla="*/ 6819900 w 12192000"/>
              <a:gd name="connsiteY5" fmla="*/ 1663700 h 2984500"/>
              <a:gd name="connsiteX6" fmla="*/ 12179300 w 12192000"/>
              <a:gd name="connsiteY6" fmla="*/ 647700 h 2984500"/>
              <a:gd name="connsiteX7" fmla="*/ 12192000 w 12192000"/>
              <a:gd name="connsiteY7" fmla="*/ 12700 h 2984500"/>
              <a:gd name="connsiteX8" fmla="*/ 6807200 w 12192000"/>
              <a:gd name="connsiteY8" fmla="*/ 0 h 2984500"/>
              <a:gd name="connsiteX0" fmla="*/ 6807200 w 12192000"/>
              <a:gd name="connsiteY0" fmla="*/ 0 h 2984500"/>
              <a:gd name="connsiteX1" fmla="*/ 5372100 w 12192000"/>
              <a:gd name="connsiteY1" fmla="*/ 774700 h 2984500"/>
              <a:gd name="connsiteX2" fmla="*/ 0 w 12192000"/>
              <a:gd name="connsiteY2" fmla="*/ 774700 h 2984500"/>
              <a:gd name="connsiteX3" fmla="*/ 330200 w 12192000"/>
              <a:gd name="connsiteY3" fmla="*/ 2984500 h 2984500"/>
              <a:gd name="connsiteX4" fmla="*/ 4660900 w 12192000"/>
              <a:gd name="connsiteY4" fmla="*/ 2959100 h 2984500"/>
              <a:gd name="connsiteX5" fmla="*/ 6819900 w 12192000"/>
              <a:gd name="connsiteY5" fmla="*/ 1663700 h 2984500"/>
              <a:gd name="connsiteX6" fmla="*/ 12179300 w 12192000"/>
              <a:gd name="connsiteY6" fmla="*/ 647700 h 2984500"/>
              <a:gd name="connsiteX7" fmla="*/ 12192000 w 12192000"/>
              <a:gd name="connsiteY7" fmla="*/ 12700 h 2984500"/>
              <a:gd name="connsiteX8" fmla="*/ 6807200 w 12192000"/>
              <a:gd name="connsiteY8" fmla="*/ 0 h 2984500"/>
              <a:gd name="connsiteX0" fmla="*/ 6864317 w 12249117"/>
              <a:gd name="connsiteY0" fmla="*/ 0 h 2984500"/>
              <a:gd name="connsiteX1" fmla="*/ 5429217 w 12249117"/>
              <a:gd name="connsiteY1" fmla="*/ 774700 h 2984500"/>
              <a:gd name="connsiteX2" fmla="*/ 57117 w 12249117"/>
              <a:gd name="connsiteY2" fmla="*/ 774700 h 2984500"/>
              <a:gd name="connsiteX3" fmla="*/ 44417 w 12249117"/>
              <a:gd name="connsiteY3" fmla="*/ 2984500 h 2984500"/>
              <a:gd name="connsiteX4" fmla="*/ 4718017 w 12249117"/>
              <a:gd name="connsiteY4" fmla="*/ 2959100 h 2984500"/>
              <a:gd name="connsiteX5" fmla="*/ 6877017 w 12249117"/>
              <a:gd name="connsiteY5" fmla="*/ 1663700 h 2984500"/>
              <a:gd name="connsiteX6" fmla="*/ 12236417 w 12249117"/>
              <a:gd name="connsiteY6" fmla="*/ 647700 h 2984500"/>
              <a:gd name="connsiteX7" fmla="*/ 12249117 w 12249117"/>
              <a:gd name="connsiteY7" fmla="*/ 12700 h 2984500"/>
              <a:gd name="connsiteX8" fmla="*/ 6864317 w 12249117"/>
              <a:gd name="connsiteY8" fmla="*/ 0 h 2984500"/>
              <a:gd name="connsiteX0" fmla="*/ 6819900 w 12204700"/>
              <a:gd name="connsiteY0" fmla="*/ 0 h 2984500"/>
              <a:gd name="connsiteX1" fmla="*/ 5384800 w 12204700"/>
              <a:gd name="connsiteY1" fmla="*/ 774700 h 2984500"/>
              <a:gd name="connsiteX2" fmla="*/ 12700 w 12204700"/>
              <a:gd name="connsiteY2" fmla="*/ 774700 h 2984500"/>
              <a:gd name="connsiteX3" fmla="*/ 0 w 12204700"/>
              <a:gd name="connsiteY3" fmla="*/ 2984500 h 2984500"/>
              <a:gd name="connsiteX4" fmla="*/ 4673600 w 12204700"/>
              <a:gd name="connsiteY4" fmla="*/ 2959100 h 2984500"/>
              <a:gd name="connsiteX5" fmla="*/ 6832600 w 12204700"/>
              <a:gd name="connsiteY5" fmla="*/ 1663700 h 2984500"/>
              <a:gd name="connsiteX6" fmla="*/ 12192000 w 12204700"/>
              <a:gd name="connsiteY6" fmla="*/ 647700 h 2984500"/>
              <a:gd name="connsiteX7" fmla="*/ 12204700 w 12204700"/>
              <a:gd name="connsiteY7" fmla="*/ 12700 h 2984500"/>
              <a:gd name="connsiteX8" fmla="*/ 6819900 w 12204700"/>
              <a:gd name="connsiteY8" fmla="*/ 0 h 2984500"/>
              <a:gd name="connsiteX0" fmla="*/ 6819900 w 12204700"/>
              <a:gd name="connsiteY0" fmla="*/ 0 h 2984500"/>
              <a:gd name="connsiteX1" fmla="*/ 5384800 w 12204700"/>
              <a:gd name="connsiteY1" fmla="*/ 774700 h 2984500"/>
              <a:gd name="connsiteX2" fmla="*/ 12700 w 12204700"/>
              <a:gd name="connsiteY2" fmla="*/ 774700 h 2984500"/>
              <a:gd name="connsiteX3" fmla="*/ 0 w 12204700"/>
              <a:gd name="connsiteY3" fmla="*/ 2984500 h 2984500"/>
              <a:gd name="connsiteX4" fmla="*/ 4673600 w 12204700"/>
              <a:gd name="connsiteY4" fmla="*/ 2959100 h 2984500"/>
              <a:gd name="connsiteX5" fmla="*/ 6832600 w 12204700"/>
              <a:gd name="connsiteY5" fmla="*/ 1663700 h 2984500"/>
              <a:gd name="connsiteX6" fmla="*/ 12192000 w 12204700"/>
              <a:gd name="connsiteY6" fmla="*/ 647700 h 2984500"/>
              <a:gd name="connsiteX7" fmla="*/ 12204700 w 12204700"/>
              <a:gd name="connsiteY7" fmla="*/ 12700 h 2984500"/>
              <a:gd name="connsiteX8" fmla="*/ 6819900 w 12204700"/>
              <a:gd name="connsiteY8" fmla="*/ 0 h 2984500"/>
              <a:gd name="connsiteX0" fmla="*/ 6845300 w 12230100"/>
              <a:gd name="connsiteY0" fmla="*/ 0 h 2971800"/>
              <a:gd name="connsiteX1" fmla="*/ 5410200 w 12230100"/>
              <a:gd name="connsiteY1" fmla="*/ 774700 h 2971800"/>
              <a:gd name="connsiteX2" fmla="*/ 38100 w 12230100"/>
              <a:gd name="connsiteY2" fmla="*/ 774700 h 2971800"/>
              <a:gd name="connsiteX3" fmla="*/ 0 w 12230100"/>
              <a:gd name="connsiteY3" fmla="*/ 2971800 h 2971800"/>
              <a:gd name="connsiteX4" fmla="*/ 4699000 w 12230100"/>
              <a:gd name="connsiteY4" fmla="*/ 2959100 h 2971800"/>
              <a:gd name="connsiteX5" fmla="*/ 6858000 w 12230100"/>
              <a:gd name="connsiteY5" fmla="*/ 1663700 h 2971800"/>
              <a:gd name="connsiteX6" fmla="*/ 12217400 w 12230100"/>
              <a:gd name="connsiteY6" fmla="*/ 647700 h 2971800"/>
              <a:gd name="connsiteX7" fmla="*/ 12230100 w 12230100"/>
              <a:gd name="connsiteY7" fmla="*/ 12700 h 2971800"/>
              <a:gd name="connsiteX8" fmla="*/ 6845300 w 12230100"/>
              <a:gd name="connsiteY8" fmla="*/ 0 h 2971800"/>
              <a:gd name="connsiteX0" fmla="*/ 6845300 w 12230100"/>
              <a:gd name="connsiteY0" fmla="*/ 0 h 2971800"/>
              <a:gd name="connsiteX1" fmla="*/ 5410200 w 12230100"/>
              <a:gd name="connsiteY1" fmla="*/ 774700 h 2971800"/>
              <a:gd name="connsiteX2" fmla="*/ 12700 w 12230100"/>
              <a:gd name="connsiteY2" fmla="*/ 774700 h 2971800"/>
              <a:gd name="connsiteX3" fmla="*/ 0 w 12230100"/>
              <a:gd name="connsiteY3" fmla="*/ 2971800 h 2971800"/>
              <a:gd name="connsiteX4" fmla="*/ 4699000 w 12230100"/>
              <a:gd name="connsiteY4" fmla="*/ 2959100 h 2971800"/>
              <a:gd name="connsiteX5" fmla="*/ 6858000 w 12230100"/>
              <a:gd name="connsiteY5" fmla="*/ 1663700 h 2971800"/>
              <a:gd name="connsiteX6" fmla="*/ 12217400 w 12230100"/>
              <a:gd name="connsiteY6" fmla="*/ 647700 h 2971800"/>
              <a:gd name="connsiteX7" fmla="*/ 12230100 w 12230100"/>
              <a:gd name="connsiteY7" fmla="*/ 12700 h 2971800"/>
              <a:gd name="connsiteX8" fmla="*/ 6845300 w 12230100"/>
              <a:gd name="connsiteY8" fmla="*/ 0 h 2971800"/>
              <a:gd name="connsiteX0" fmla="*/ 6833822 w 12218622"/>
              <a:gd name="connsiteY0" fmla="*/ 0 h 2971800"/>
              <a:gd name="connsiteX1" fmla="*/ 5398722 w 12218622"/>
              <a:gd name="connsiteY1" fmla="*/ 774700 h 2971800"/>
              <a:gd name="connsiteX2" fmla="*/ 1222 w 12218622"/>
              <a:gd name="connsiteY2" fmla="*/ 774700 h 2971800"/>
              <a:gd name="connsiteX3" fmla="*/ 1222 w 12218622"/>
              <a:gd name="connsiteY3" fmla="*/ 2971800 h 2971800"/>
              <a:gd name="connsiteX4" fmla="*/ 4687522 w 12218622"/>
              <a:gd name="connsiteY4" fmla="*/ 2959100 h 2971800"/>
              <a:gd name="connsiteX5" fmla="*/ 6846522 w 12218622"/>
              <a:gd name="connsiteY5" fmla="*/ 1663700 h 2971800"/>
              <a:gd name="connsiteX6" fmla="*/ 12205922 w 12218622"/>
              <a:gd name="connsiteY6" fmla="*/ 647700 h 2971800"/>
              <a:gd name="connsiteX7" fmla="*/ 12218622 w 12218622"/>
              <a:gd name="connsiteY7" fmla="*/ 12700 h 2971800"/>
              <a:gd name="connsiteX8" fmla="*/ 6833822 w 12218622"/>
              <a:gd name="connsiteY8" fmla="*/ 0 h 2971800"/>
              <a:gd name="connsiteX0" fmla="*/ 6833822 w 12218622"/>
              <a:gd name="connsiteY0" fmla="*/ 0 h 2962373"/>
              <a:gd name="connsiteX1" fmla="*/ 5398722 w 12218622"/>
              <a:gd name="connsiteY1" fmla="*/ 774700 h 2962373"/>
              <a:gd name="connsiteX2" fmla="*/ 1222 w 12218622"/>
              <a:gd name="connsiteY2" fmla="*/ 774700 h 2962373"/>
              <a:gd name="connsiteX3" fmla="*/ 1222 w 12218622"/>
              <a:gd name="connsiteY3" fmla="*/ 2962373 h 2962373"/>
              <a:gd name="connsiteX4" fmla="*/ 4687522 w 12218622"/>
              <a:gd name="connsiteY4" fmla="*/ 2959100 h 2962373"/>
              <a:gd name="connsiteX5" fmla="*/ 6846522 w 12218622"/>
              <a:gd name="connsiteY5" fmla="*/ 1663700 h 2962373"/>
              <a:gd name="connsiteX6" fmla="*/ 12205922 w 12218622"/>
              <a:gd name="connsiteY6" fmla="*/ 647700 h 2962373"/>
              <a:gd name="connsiteX7" fmla="*/ 12218622 w 12218622"/>
              <a:gd name="connsiteY7" fmla="*/ 12700 h 2962373"/>
              <a:gd name="connsiteX8" fmla="*/ 6833822 w 12218622"/>
              <a:gd name="connsiteY8" fmla="*/ 0 h 296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18622" h="2962373">
                <a:moveTo>
                  <a:pt x="6833822" y="0"/>
                </a:moveTo>
                <a:lnTo>
                  <a:pt x="5398722" y="774700"/>
                </a:lnTo>
                <a:lnTo>
                  <a:pt x="1222" y="774700"/>
                </a:lnTo>
                <a:cubicBezTo>
                  <a:pt x="-3011" y="1507067"/>
                  <a:pt x="5455" y="2230006"/>
                  <a:pt x="1222" y="2962373"/>
                </a:cubicBezTo>
                <a:lnTo>
                  <a:pt x="4687522" y="2959100"/>
                </a:lnTo>
                <a:lnTo>
                  <a:pt x="6846522" y="1663700"/>
                </a:lnTo>
                <a:lnTo>
                  <a:pt x="12205922" y="647700"/>
                </a:lnTo>
                <a:lnTo>
                  <a:pt x="12218622" y="12700"/>
                </a:lnTo>
                <a:lnTo>
                  <a:pt x="6833822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34467" y="893122"/>
            <a:ext cx="101304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Предлагаю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развернуть </a:t>
            </a:r>
            <a:r>
              <a:rPr lang="ru-RU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масштабную программу пространственного развития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России, включая развитие 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городов и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других населенных пунктов. </a:t>
            </a:r>
            <a:r>
              <a:rPr lang="ru-RU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Обновление городской среды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должно базироваться на широком внедрении передовых технологий 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материалов, </a:t>
            </a:r>
            <a:r>
              <a:rPr lang="ru-RU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современных архитектурных решениях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на </a:t>
            </a:r>
            <a:r>
              <a:rPr lang="ru-RU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использовании цифровых технологий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sz="1500" dirty="0">
                <a:solidFill>
                  <a:srgbClr val="020C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Насколько эффективно мы сможем использовать колоссальные возможности технологической революции, </a:t>
            </a:r>
            <a:r>
              <a:rPr lang="ru-RU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зависит только от нас</a:t>
            </a:r>
            <a:r>
              <a:rPr lang="ru-RU" sz="1500" dirty="0">
                <a:solidFill>
                  <a:srgbClr val="020C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И в этом смысле </a:t>
            </a:r>
            <a:r>
              <a:rPr lang="ru-RU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ближайшие годы станут решающими для будущего</a:t>
            </a:r>
            <a:r>
              <a:rPr lang="ru-RU" sz="1500" dirty="0">
                <a:solidFill>
                  <a:srgbClr val="020C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страны.</a:t>
            </a:r>
            <a:endParaRPr lang="ru-RU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02571" y="2303533"/>
            <a:ext cx="5932513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5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Владимир Путин</a:t>
            </a:r>
            <a:r>
              <a:rPr lang="ru-RU" sz="15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500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500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Послания Президента России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Федеральному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Собранию 2018 года</a:t>
            </a:r>
            <a:endParaRPr lang="en-US" sz="1500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5713" y="2887751"/>
            <a:ext cx="52627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Указом Президента России от 07.05.2018 № 204 определен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перечень Национальных проектов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Скругленный прямоугольник 5"/>
          <p:cNvSpPr/>
          <p:nvPr/>
        </p:nvSpPr>
        <p:spPr>
          <a:xfrm>
            <a:off x="4130861" y="4518443"/>
            <a:ext cx="1939162" cy="3054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Демография</a:t>
            </a:r>
          </a:p>
        </p:txBody>
      </p:sp>
      <p:sp>
        <p:nvSpPr>
          <p:cNvPr id="18" name="Скругленный прямоугольник 33"/>
          <p:cNvSpPr/>
          <p:nvPr/>
        </p:nvSpPr>
        <p:spPr>
          <a:xfrm>
            <a:off x="4125265" y="5978970"/>
            <a:ext cx="2637609" cy="281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Здравоохранение</a:t>
            </a:r>
            <a:endParaRPr lang="ru-RU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Скругленный прямоугольник 34"/>
          <p:cNvSpPr/>
          <p:nvPr/>
        </p:nvSpPr>
        <p:spPr>
          <a:xfrm>
            <a:off x="1505948" y="3776947"/>
            <a:ext cx="1757951" cy="3126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Образование</a:t>
            </a:r>
          </a:p>
        </p:txBody>
      </p:sp>
      <p:sp>
        <p:nvSpPr>
          <p:cNvPr id="20" name="Скругленный прямоугольник 35"/>
          <p:cNvSpPr/>
          <p:nvPr/>
        </p:nvSpPr>
        <p:spPr>
          <a:xfrm>
            <a:off x="1491803" y="6009958"/>
            <a:ext cx="1757952" cy="2194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Наука</a:t>
            </a:r>
          </a:p>
        </p:txBody>
      </p:sp>
      <p:sp>
        <p:nvSpPr>
          <p:cNvPr id="21" name="Скругленный прямоугольник 36"/>
          <p:cNvSpPr/>
          <p:nvPr/>
        </p:nvSpPr>
        <p:spPr>
          <a:xfrm>
            <a:off x="1505949" y="4539248"/>
            <a:ext cx="1823960" cy="2813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Культура</a:t>
            </a:r>
          </a:p>
        </p:txBody>
      </p:sp>
      <p:sp>
        <p:nvSpPr>
          <p:cNvPr id="22" name="Скругленный прямоугольник 37"/>
          <p:cNvSpPr/>
          <p:nvPr/>
        </p:nvSpPr>
        <p:spPr>
          <a:xfrm>
            <a:off x="1505949" y="5286857"/>
            <a:ext cx="1844004" cy="24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Экология</a:t>
            </a:r>
          </a:p>
        </p:txBody>
      </p:sp>
      <p:sp>
        <p:nvSpPr>
          <p:cNvPr id="23" name="Скругленный прямоугольник 39"/>
          <p:cNvSpPr/>
          <p:nvPr/>
        </p:nvSpPr>
        <p:spPr>
          <a:xfrm>
            <a:off x="7989393" y="4490498"/>
            <a:ext cx="3750753" cy="5230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Производительность труда </a:t>
            </a:r>
            <a:b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поддержка занятости</a:t>
            </a:r>
          </a:p>
        </p:txBody>
      </p:sp>
      <p:sp>
        <p:nvSpPr>
          <p:cNvPr id="24" name="Скругленный прямоугольник 43"/>
          <p:cNvSpPr/>
          <p:nvPr/>
        </p:nvSpPr>
        <p:spPr>
          <a:xfrm>
            <a:off x="4130861" y="3769690"/>
            <a:ext cx="2632013" cy="3309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Жилье и городская среда</a:t>
            </a:r>
          </a:p>
        </p:txBody>
      </p:sp>
      <p:pic>
        <p:nvPicPr>
          <p:cNvPr id="26" name="Рисунок 45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3" t="8241" r="9630" b="22870"/>
          <a:stretch/>
        </p:blipFill>
        <p:spPr>
          <a:xfrm>
            <a:off x="3382895" y="5879308"/>
            <a:ext cx="549846" cy="474027"/>
          </a:xfrm>
          <a:prstGeom prst="rect">
            <a:avLst/>
          </a:prstGeom>
        </p:spPr>
      </p:pic>
      <p:pic>
        <p:nvPicPr>
          <p:cNvPr id="32" name="Picture 2" descr="ÐÐ°ÑÑÐ¸Ð½ÐºÐ¸ Ð¿Ð¾ Ð·Ð°Ð¿ÑÐ¾ÑÑ Ð´Ð¾ÑÐ¾Ð³Ð¸ Ð¸ÐºÐ¾Ð½ÐºÐ°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703" y="5169304"/>
            <a:ext cx="521881" cy="52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Скругленный прямоугольник 40"/>
          <p:cNvSpPr/>
          <p:nvPr/>
        </p:nvSpPr>
        <p:spPr>
          <a:xfrm>
            <a:off x="7993225" y="5970166"/>
            <a:ext cx="2463240" cy="3106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Цифровая экономика</a:t>
            </a:r>
          </a:p>
        </p:txBody>
      </p:sp>
      <p:sp>
        <p:nvSpPr>
          <p:cNvPr id="36" name="Скругленный прямоугольник 38"/>
          <p:cNvSpPr/>
          <p:nvPr/>
        </p:nvSpPr>
        <p:spPr>
          <a:xfrm>
            <a:off x="4125266" y="5112590"/>
            <a:ext cx="2931939" cy="6090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Безопасные </a:t>
            </a:r>
            <a: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качественные автомобильные дороги</a:t>
            </a:r>
          </a:p>
        </p:txBody>
      </p:sp>
      <p:pic>
        <p:nvPicPr>
          <p:cNvPr id="37" name="Рисунок 48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r="8183" b="15278"/>
          <a:stretch/>
        </p:blipFill>
        <p:spPr>
          <a:xfrm>
            <a:off x="7180387" y="5147859"/>
            <a:ext cx="590550" cy="594296"/>
          </a:xfrm>
          <a:prstGeom prst="rect">
            <a:avLst/>
          </a:prstGeom>
        </p:spPr>
      </p:pic>
      <p:pic>
        <p:nvPicPr>
          <p:cNvPr id="38" name="Picture 9" descr="K:\СЕМИНАРЫ\КАРТИНКИ\city-filled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57" y="3656068"/>
            <a:ext cx="615338" cy="61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Скругленный прямоугольник 41"/>
          <p:cNvSpPr/>
          <p:nvPr/>
        </p:nvSpPr>
        <p:spPr>
          <a:xfrm>
            <a:off x="7984725" y="3646729"/>
            <a:ext cx="4156476" cy="719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Малое и среднее предпринимательство</a:t>
            </a:r>
          </a:p>
          <a:p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Поддержка индивидуальной предпринимательской инициативы</a:t>
            </a:r>
          </a:p>
        </p:txBody>
      </p:sp>
      <p:sp>
        <p:nvSpPr>
          <p:cNvPr id="41" name="Скругленный прямоугольник 42"/>
          <p:cNvSpPr/>
          <p:nvPr/>
        </p:nvSpPr>
        <p:spPr>
          <a:xfrm>
            <a:off x="7984724" y="5164081"/>
            <a:ext cx="2988076" cy="4799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Международная кооперация и экспорт</a:t>
            </a:r>
          </a:p>
        </p:txBody>
      </p:sp>
      <p:sp>
        <p:nvSpPr>
          <p:cNvPr id="42" name="Скругленный прямоугольник 37"/>
          <p:cNvSpPr/>
          <p:nvPr/>
        </p:nvSpPr>
        <p:spPr>
          <a:xfrm>
            <a:off x="6589579" y="2911851"/>
            <a:ext cx="5454770" cy="6080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3864B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СИНХРОНИЗАЦИЯ </a:t>
            </a:r>
            <a:r>
              <a:rPr lang="ru-RU" sz="1400" b="1" dirty="0">
                <a:solidFill>
                  <a:srgbClr val="3864B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ПРОЕКТОМ </a:t>
            </a:r>
            <a:r>
              <a:rPr lang="ru-RU" sz="1400" b="1" dirty="0" smtClean="0">
                <a:solidFill>
                  <a:srgbClr val="3864B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b="1" dirty="0" smtClean="0">
                <a:solidFill>
                  <a:srgbClr val="3864B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 smtClean="0">
                <a:solidFill>
                  <a:srgbClr val="3864B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400" b="1" dirty="0">
                <a:solidFill>
                  <a:srgbClr val="3864B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</a:t>
            </a:r>
            <a:r>
              <a:rPr lang="ru-RU" sz="1400" b="1" dirty="0" smtClean="0">
                <a:solidFill>
                  <a:srgbClr val="3864B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КОМФОРТНОЙ ГОРОДСКОЙ </a:t>
            </a:r>
            <a:r>
              <a:rPr lang="ru-RU" sz="1400" b="1" dirty="0">
                <a:solidFill>
                  <a:srgbClr val="3864B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СРЕДЫ»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9389" y="5100729"/>
            <a:ext cx="759132" cy="677265"/>
          </a:xfrm>
          <a:prstGeom prst="rect">
            <a:avLst/>
          </a:prstGeom>
        </p:spPr>
      </p:pic>
      <p:sp>
        <p:nvSpPr>
          <p:cNvPr id="3" name="AutoShape 2" descr="ÐÐ°ÑÑÐ¸Ð½ÐºÐ¸ Ð¿Ð¾ Ð·Ð°Ð¿ÑÐ¾ÑÑ Ð¸ÐºÐ¾Ð½ÐºÐ° Ð¼ÑÐ·ÐµÐ¹"/>
          <p:cNvSpPr>
            <a:spLocks noChangeAspect="1" noChangeArrowheads="1"/>
          </p:cNvSpPr>
          <p:nvPr/>
        </p:nvSpPr>
        <p:spPr bwMode="auto">
          <a:xfrm>
            <a:off x="156738" y="-12773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0" name="Picture 6" descr="Ð¾Ð±ÑÐµÑÑÐ²ÐµÐ½Ð½Ð°Ñ, Ð¼ÑÐ·ÐµÐ¹, Ð·Ð½Ð°Ðº Ð·Ð½Ð°ÑÐ¾Ðº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13" y="4379412"/>
            <a:ext cx="595805" cy="59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Ð°ÑÑÐ¸Ð½ÐºÐ¸ Ð¿Ð¾ Ð·Ð°Ð¿ÑÐ¾ÑÑ Ð¸ÐºÐ¾Ð½ÐºÐ° ÐºÐ½Ð¸Ð³Ð°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0" t="26298" r="18821" b="27562"/>
          <a:stretch/>
        </p:blipFill>
        <p:spPr bwMode="auto">
          <a:xfrm>
            <a:off x="744156" y="3668333"/>
            <a:ext cx="654653" cy="47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07" y="5812956"/>
            <a:ext cx="613464" cy="61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00822" y="4410938"/>
            <a:ext cx="563762" cy="574125"/>
          </a:xfrm>
          <a:prstGeom prst="rect">
            <a:avLst/>
          </a:prstGeom>
        </p:spPr>
      </p:pic>
      <p:pic>
        <p:nvPicPr>
          <p:cNvPr id="1040" name="Picture 16" descr="https://st2.depositphotos.com/4520249/7735/v/950/depositphotos_77351800-stock-illustration-digital-marketing-network-icon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7" t="10164" r="10394" b="10247"/>
          <a:stretch/>
        </p:blipFill>
        <p:spPr bwMode="auto">
          <a:xfrm>
            <a:off x="7209571" y="5879308"/>
            <a:ext cx="561365" cy="56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8" t="12884" r="7635" b="11582"/>
          <a:stretch/>
        </p:blipFill>
        <p:spPr bwMode="auto">
          <a:xfrm>
            <a:off x="7185198" y="4513972"/>
            <a:ext cx="585739" cy="53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6" t="969" r="32174" b="1"/>
          <a:stretch/>
        </p:blipFill>
        <p:spPr bwMode="auto">
          <a:xfrm>
            <a:off x="7220862" y="3589988"/>
            <a:ext cx="530811" cy="84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54100" y="220710"/>
            <a:ext cx="10524727" cy="4001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ЦЕЛИ, ПРИОРИТЕТЫ, УСТАНОВКИ НА УРОВНЕ РОССИЙСКОЙ ФЕДЕРАЦИИ</a:t>
            </a:r>
            <a:endParaRPr lang="ru-RU" dirty="0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2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100" y="154450"/>
            <a:ext cx="11137900" cy="707882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smtClean="0"/>
              <a:t>ФЕДЕРАЛЬНЫЕ ПРОЕКТЫ, РЕАЛИЗУЕМЫЕ В РАМКАХ НАЦИОНАЛЬНЫХ ПРОЕКТОВ, В ЧАСТИ, КАСАЮЩЕЙСЯ ЯМАЛО-НЕНЕЦКОГО  АВТОНОМНОГО ОКРУГА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9A49FD8-C359-4E6D-A94E-D79CDDE99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7" y="218059"/>
            <a:ext cx="575451" cy="5773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7564" y="929842"/>
            <a:ext cx="1163540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Распоряжением Губернатора Ямало-Ненецкого автономного округа от 28.09.2018 № 267-Р «О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реализации на территории 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Ямало-Ненецкого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автономного 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округа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национальных проектов (программ), определенных 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Указом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Президента Российской Федерации 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 мая 2018 года № 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204» утвержден перечень региональных проектов</a:t>
            </a:r>
            <a:endParaRPr lang="ru-RU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Скругленный прямоугольник 5"/>
          <p:cNvSpPr/>
          <p:nvPr/>
        </p:nvSpPr>
        <p:spPr>
          <a:xfrm>
            <a:off x="998656" y="1853583"/>
            <a:ext cx="1939162" cy="3054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Демография</a:t>
            </a:r>
          </a:p>
        </p:txBody>
      </p:sp>
      <p:sp>
        <p:nvSpPr>
          <p:cNvPr id="19" name="Скругленный прямоугольник 41"/>
          <p:cNvSpPr/>
          <p:nvPr/>
        </p:nvSpPr>
        <p:spPr>
          <a:xfrm>
            <a:off x="8734570" y="1780976"/>
            <a:ext cx="3715307" cy="719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Малое и среднее предпринимательство</a:t>
            </a:r>
          </a:p>
          <a:p>
            <a:r>
              <a:rPr lang="ru-RU" sz="16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Поддержка индивидуальной предпринимательской инициативы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8617" y="1746078"/>
            <a:ext cx="563762" cy="574125"/>
          </a:xfrm>
          <a:prstGeom prst="rect">
            <a:avLst/>
          </a:prstGeom>
        </p:spPr>
      </p:pic>
      <p:pic>
        <p:nvPicPr>
          <p:cNvPr id="28" name="Picture 20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6" t="969" r="32174" b="1"/>
          <a:stretch/>
        </p:blipFill>
        <p:spPr bwMode="auto">
          <a:xfrm>
            <a:off x="8117321" y="1682102"/>
            <a:ext cx="530811" cy="84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8189429" y="2609172"/>
            <a:ext cx="3806955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«Улучшение условий ведения предпринимательской деятельности»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«Расширение доступа субъектов малого и среднего предпринимательства к финансовым ресурсам, в том числе к льготному финансированию»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«Акселерация субъектов малого и среднего предпринимательства»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«Популяризация предпринимательства»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«Создание системы поддержки фермеров и развитие сельской кооперации Ямало-Ненецкого автономного округа»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85353" y="2275643"/>
            <a:ext cx="3780553" cy="4127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«Финансовая поддержка семей при рождении детей»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«Разработка и реализация программы системной поддержки и повышения качества жизни граждан старшего поколения» («Старшее поколение»)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«Содействие занятости женщин – создание условий дошкольного образования для детей в возрасте до трех лет»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«Формирование системы мотивации граждан к здоровому образу жизни, включая здоровое питание и отказ от вредных привычек в </a:t>
            </a: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ЯНАО»</a:t>
            </a:r>
            <a:endParaRPr lang="ru-RU" sz="1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«Создание для всех категорий и групп населения условий для занятий физической культурой и спортом, массовым спортом, в том числе повышение уровня обеспеченности населения объектами спорта и подготовка спортивного резерва» («Спорт – норма жизни»)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192406" y="5067388"/>
            <a:ext cx="3713297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«Формирование комфортной среды на </a:t>
            </a:r>
            <a:r>
              <a:rPr lang="ru-RU" sz="1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территории ЯНАО»</a:t>
            </a:r>
            <a:endParaRPr lang="ru-RU" sz="1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«Жилье»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«Обеспечение устойчивого сокращения непригодного для проживания жилищного фонда»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4192406" y="2276322"/>
            <a:ext cx="364118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«Современная школа»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«Успех каждого ребенка»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«Поддержка семей, имеющих детей»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«Цифровая образовательная среда»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«Учитель будущего»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«Молодые профессионалы» («Повышение конкурентоспособности профессионального образования»)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«Новые возможности для каждого»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РП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«Социальная активность»</a:t>
            </a:r>
          </a:p>
        </p:txBody>
      </p:sp>
      <p:sp>
        <p:nvSpPr>
          <p:cNvPr id="45" name="Скругленный прямоугольник 34"/>
          <p:cNvSpPr/>
          <p:nvPr/>
        </p:nvSpPr>
        <p:spPr>
          <a:xfrm>
            <a:off x="4939738" y="1963012"/>
            <a:ext cx="1757951" cy="3126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Образование</a:t>
            </a:r>
          </a:p>
        </p:txBody>
      </p:sp>
      <p:sp>
        <p:nvSpPr>
          <p:cNvPr id="46" name="Скругленный прямоугольник 43"/>
          <p:cNvSpPr/>
          <p:nvPr/>
        </p:nvSpPr>
        <p:spPr>
          <a:xfrm>
            <a:off x="4863841" y="4615274"/>
            <a:ext cx="2632013" cy="3309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Жилье и городская среда</a:t>
            </a:r>
          </a:p>
        </p:txBody>
      </p:sp>
      <p:pic>
        <p:nvPicPr>
          <p:cNvPr id="47" name="Picture 9" descr="K:\СЕМИНАРЫ\КАРТИНКИ\city-filled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179" y="4492313"/>
            <a:ext cx="615338" cy="61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ÐÐ°ÑÑÐ¸Ð½ÐºÐ¸ Ð¿Ð¾ Ð·Ð°Ð¿ÑÐ¾ÑÑ Ð¸ÐºÐ¾Ð½ÐºÐ° ÐºÐ½Ð¸Ð³Ð°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0" t="26298" r="18821" b="27562"/>
          <a:stretch/>
        </p:blipFill>
        <p:spPr bwMode="auto">
          <a:xfrm>
            <a:off x="4177946" y="1854398"/>
            <a:ext cx="654653" cy="47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909333"/>
      </p:ext>
    </p:extLst>
  </p:cSld>
  <p:clrMapOvr>
    <a:masterClrMapping/>
  </p:clrMapOvr>
</p:sld>
</file>

<file path=ppt/theme/theme1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E2DAC058EC30A4397EDE9947434F430" ma:contentTypeVersion="0" ma:contentTypeDescription="Создание документа." ma:contentTypeScope="" ma:versionID="ae232017ca1e4437dca3304b0498974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8835B8-4CB4-4FBD-854F-5BCF14CB96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DCDF148-5A8C-407E-8023-5E9609697E76}">
  <ds:schemaRefs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B9AA0F55-952D-468C-B674-F2C0DCAFDF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33890</TotalTime>
  <Words>4454</Words>
  <Application>Microsoft Office PowerPoint</Application>
  <PresentationFormat>Широкоэкранный</PresentationFormat>
  <Paragraphs>551</Paragraphs>
  <Slides>38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8" baseType="lpstr">
      <vt:lpstr>Adobe Ming Std L</vt:lpstr>
      <vt:lpstr>Arial</vt:lpstr>
      <vt:lpstr>Bookman Old Style</vt:lpstr>
      <vt:lpstr>Calibri</vt:lpstr>
      <vt:lpstr>Calibri Light</vt:lpstr>
      <vt:lpstr>DIN Condensed</vt:lpstr>
      <vt:lpstr>Tahoma</vt:lpstr>
      <vt:lpstr>Verdana</vt:lpstr>
      <vt:lpstr>Wingdings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Grad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Ахметгареев Марат Магсумович</dc:creator>
  <cp:lastModifiedBy>Протасова Мария Анатольевна</cp:lastModifiedBy>
  <cp:revision>946</cp:revision>
  <cp:lastPrinted>2018-11-27T10:21:43Z</cp:lastPrinted>
  <dcterms:created xsi:type="dcterms:W3CDTF">2018-11-27T04:53:37Z</dcterms:created>
  <dcterms:modified xsi:type="dcterms:W3CDTF">2019-06-13T16:51:06Z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0x0101008E2DAC058EC30A4397EDE9947434F430</vt:lpwstr>
  </property>
</Properties>
</file>